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69" r:id="rId22"/>
    <p:sldId id="278" r:id="rId23"/>
    <p:sldId id="279" r:id="rId24"/>
    <p:sldId id="280" r:id="rId25"/>
    <p:sldId id="281" r:id="rId26"/>
    <p:sldId id="284" r:id="rId27"/>
    <p:sldId id="285" r:id="rId28"/>
    <p:sldId id="287"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36" r:id="rId52"/>
    <p:sldId id="337" r:id="rId53"/>
    <p:sldId id="338" r:id="rId54"/>
    <p:sldId id="339" r:id="rId55"/>
    <p:sldId id="340" r:id="rId56"/>
  </p:sldIdLst>
  <p:sldSz cx="9144000" cy="6858000" type="screen4x3"/>
  <p:notesSz cx="6858000" cy="9144000"/>
  <p:embeddedFontLs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hwxQ5WBBFh37ji2OaWme2vD+7+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CE0C4C-F249-4F82-AAB8-3085C02CEE24}">
  <a:tblStyle styleId="{16CE0C4C-F249-4F82-AAB8-3085C02CEE2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674" y="108"/>
      </p:cViewPr>
      <p:guideLst/>
    </p:cSldViewPr>
  </p:slideViewPr>
  <p:notesTextViewPr>
    <p:cViewPr>
      <p:scale>
        <a:sx n="1" d="1"/>
        <a:sy n="1" d="1"/>
      </p:scale>
      <p:origin x="0" y="0"/>
    </p:cViewPr>
  </p:notesTextViewPr>
  <p:sorterViewPr>
    <p:cViewPr>
      <p:scale>
        <a:sx n="100" d="100"/>
        <a:sy n="100" d="100"/>
      </p:scale>
      <p:origin x="0" y="-89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9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font" Target="fonts/font4.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9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SQL, the same name can be used for two (or more) attributes as long as the attributes are in different tables. If this is the case, and a multitable query refers to two or more attributes with the same name, we must qualify the attribute name with the relation name to prevent ambiguity. This is done by prefixing the relation name to the attribute name and separating the two by a period. To illustrate this, suppose that in Figures 5.5 and 5.6 the Dno and Lname attributes of the EMPLOYEE relation were called Dnumber and Name, and the Dname attribute of DEPARTMENT was also called Name; then, to prevent ambiguity, query Q1 would be rephrased as shown in Q1A. We must prefix the attributes Name and Dnumber in Q1A to specify which ones we are referring to, because the same attribute names are used in both relations:</a:t>
            </a:r>
            <a:endParaRPr/>
          </a:p>
        </p:txBody>
      </p:sp>
      <p:sp>
        <p:nvSpPr>
          <p:cNvPr id="165" name="Google Shape;1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SELECT E.Fname, E.Lname, S.Fname, S.Lname FROM EMPLOYEE AS E, EMPLOYEE AS S WHERE E.Super_ssn = S.Ssn;</a:t>
            </a:r>
            <a:endParaRPr/>
          </a:p>
          <a:p>
            <a:pPr marL="0" lvl="0" indent="0" algn="l" rtl="0">
              <a:spcBef>
                <a:spcPts val="0"/>
              </a:spcBef>
              <a:spcAft>
                <a:spcPts val="0"/>
              </a:spcAft>
              <a:buNone/>
            </a:pPr>
            <a:endParaRPr/>
          </a:p>
        </p:txBody>
      </p:sp>
      <p:sp>
        <p:nvSpPr>
          <p:cNvPr id="173" name="Google Shape;17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SELECT E.Fname, E.Lname, S.Fname, S.Lname FROM EMPLOYEE AS E, EMPLOYEE AS S WHERE E.Super_ssn = S.Ssn;</a:t>
            </a:r>
            <a:endParaRPr/>
          </a:p>
        </p:txBody>
      </p:sp>
      <p:sp>
        <p:nvSpPr>
          <p:cNvPr id="181" name="Google Shape;18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a NATURAL JOIN on two relations R and S, no join condition is specified; an implicit EQUIJOIN condition for each pair of attributes with the same name from R and S is created. Each such pair of attributes is included only once in the resulting</a:t>
            </a:r>
            <a:endParaRPr/>
          </a:p>
          <a:p>
            <a:pPr marL="0" lvl="0" indent="0" algn="l" rtl="0">
              <a:spcBef>
                <a:spcPts val="0"/>
              </a:spcBef>
              <a:spcAft>
                <a:spcPts val="0"/>
              </a:spcAft>
              <a:buNone/>
            </a:pPr>
            <a:r>
              <a:rPr lang="en-US"/>
              <a:t>Relation.</a:t>
            </a:r>
            <a:endParaRPr/>
          </a:p>
          <a:p>
            <a:pPr marL="0" lvl="0" indent="0" algn="l" rtl="0">
              <a:spcBef>
                <a:spcPts val="0"/>
              </a:spcBef>
              <a:spcAft>
                <a:spcPts val="0"/>
              </a:spcAft>
              <a:buNone/>
            </a:pPr>
            <a:r>
              <a:rPr lang="en-US" b="1"/>
              <a:t>Very Important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the names of the join attributes are not the same in the base relations, it is possible to rename the attributes so that they match, and then to apply NATURAL JOIN. In this case, the AS construct can be used to rename a relation and all its attributes in the FROM clause.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is illustrated in Q1B, where the DEPARTMENT relation is renamed as DEPT and its attributes are renamed as Dname, Dno (to match the name of the desired join attribute Dno in the EMPLOYEE table), Mssn, and Msdate. The implied join condition for this NATURAL JOIN is EMPLOYEE.Dno = DEPT.Dno, because this is the only pair of attributes with the same name after renaming:</a:t>
            </a:r>
            <a:endParaRPr b="1"/>
          </a:p>
          <a:p>
            <a:pPr marL="0" lvl="0" indent="0" algn="l" rtl="0">
              <a:spcBef>
                <a:spcPts val="0"/>
              </a:spcBef>
              <a:spcAft>
                <a:spcPts val="0"/>
              </a:spcAft>
              <a:buNone/>
            </a:pPr>
            <a:endParaRPr/>
          </a:p>
        </p:txBody>
      </p:sp>
      <p:sp>
        <p:nvSpPr>
          <p:cNvPr id="199" name="Google Shape;19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SQL, the options available for specifying joined tables include INNER JOIN (only pairs of tuples that match the join condition are retrieved, same as JOIN)</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LEFT OUTER JOIN </a:t>
            </a:r>
            <a:r>
              <a:rPr lang="en-US" sz="1200" b="0" i="0" u="none" strike="noStrike">
                <a:solidFill>
                  <a:schemeClr val="dk1"/>
                </a:solidFill>
                <a:latin typeface="Calibri"/>
                <a:ea typeface="Calibri"/>
                <a:cs typeface="Calibri"/>
                <a:sym typeface="Calibri"/>
              </a:rPr>
              <a:t>(every tuple in the left table must appear in the result; if it does not have a matching tuple, it is padded with NULL values for the attributes of the right table),</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RIGHT OUTER JOIN </a:t>
            </a:r>
            <a:r>
              <a:rPr lang="en-US" sz="1200" b="0" i="0" u="none" strike="noStrike">
                <a:solidFill>
                  <a:schemeClr val="dk1"/>
                </a:solidFill>
                <a:latin typeface="Calibri"/>
                <a:ea typeface="Calibri"/>
                <a:cs typeface="Calibri"/>
                <a:sym typeface="Calibri"/>
              </a:rPr>
              <a:t>(every tuple in the right table must appear in the result; if it does not have a matching tuple, it is padded with NULL values for the attributes of the left table), and </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FULL OUTER JOIN</a:t>
            </a:r>
            <a:r>
              <a:rPr lang="en-US" sz="1200" b="0" i="0" u="none" strike="noStrike">
                <a:solidFill>
                  <a:schemeClr val="dk1"/>
                </a:solidFill>
                <a:latin typeface="Calibri"/>
                <a:ea typeface="Calibri"/>
                <a:cs typeface="Calibri"/>
                <a:sym typeface="Calibri"/>
              </a:rPr>
              <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the latter three options, the keyword OUTER may be omitted.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If the join attributes have the same name, one can also specify the natural join variation of outer joins by using the keyword NATURAL before the operation (for example, NATURAL LEFT OUTER JOIN). The keyword CROSS JOIN is used to specify</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CARTESIAN PRODUCT operation, although this should be used only with the utmost care because it generates all possible tuple combinations.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It is also possible to </a:t>
            </a:r>
            <a:r>
              <a:rPr lang="en-US" sz="1200" b="0" i="1" u="none" strike="noStrike">
                <a:solidFill>
                  <a:schemeClr val="dk1"/>
                </a:solidFill>
                <a:latin typeface="Calibri"/>
                <a:ea typeface="Calibri"/>
                <a:cs typeface="Calibri"/>
                <a:sym typeface="Calibri"/>
              </a:rPr>
              <a:t>nest </a:t>
            </a:r>
            <a:r>
              <a:rPr lang="en-US" sz="1200" b="0" i="0" u="none" strike="noStrike">
                <a:solidFill>
                  <a:schemeClr val="dk1"/>
                </a:solidFill>
                <a:latin typeface="Calibri"/>
                <a:ea typeface="Calibri"/>
                <a:cs typeface="Calibri"/>
                <a:sym typeface="Calibri"/>
              </a:rPr>
              <a:t>join specifications; that is, one of the tables in a join may itself be a joined table. This allows the specification of the join of three or more tables as a single joined table, which is called a </a:t>
            </a:r>
            <a:r>
              <a:rPr lang="en-US" sz="1200" b="1" i="0" u="none" strike="noStrike">
                <a:solidFill>
                  <a:schemeClr val="dk1"/>
                </a:solidFill>
                <a:latin typeface="Calibri"/>
                <a:ea typeface="Calibri"/>
                <a:cs typeface="Calibri"/>
                <a:sym typeface="Calibri"/>
              </a:rPr>
              <a:t>multiway join</a:t>
            </a:r>
            <a:r>
              <a:rPr lang="en-US" sz="1200" b="0" i="0" u="none" strike="noStrike">
                <a:solidFill>
                  <a:schemeClr val="dk1"/>
                </a:solidFill>
                <a:latin typeface="Calibri"/>
                <a:ea typeface="Calibri"/>
                <a:cs typeface="Calibri"/>
                <a:sym typeface="Calibri"/>
              </a:rPr>
              <a:t>. For example,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Q2A is a different way of specifying query Q2 from Section 6.3.1 using the concept of a joined table:</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Q2A: SELECT </a:t>
            </a:r>
            <a:r>
              <a:rPr lang="en-US" sz="1200" b="0" i="0" u="none" strike="noStrike">
                <a:solidFill>
                  <a:schemeClr val="dk1"/>
                </a:solidFill>
                <a:latin typeface="Calibri"/>
                <a:ea typeface="Calibri"/>
                <a:cs typeface="Calibri"/>
                <a:sym typeface="Calibri"/>
              </a:rPr>
              <a:t>Pnumber, Dnum, Lname, Address, Bdate</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FROM </a:t>
            </a:r>
            <a:r>
              <a:rPr lang="en-US" sz="1200" b="0" i="0" u="none" strike="noStrike">
                <a:solidFill>
                  <a:schemeClr val="dk1"/>
                </a:solidFill>
                <a:latin typeface="Calibri"/>
                <a:ea typeface="Calibri"/>
                <a:cs typeface="Calibri"/>
                <a:sym typeface="Calibri"/>
              </a:rPr>
              <a:t>((PROJECT </a:t>
            </a:r>
            <a:r>
              <a:rPr lang="en-US" sz="1200" b="1" i="0" u="none" strike="noStrike">
                <a:solidFill>
                  <a:schemeClr val="dk1"/>
                </a:solidFill>
                <a:latin typeface="Calibri"/>
                <a:ea typeface="Calibri"/>
                <a:cs typeface="Calibri"/>
                <a:sym typeface="Calibri"/>
              </a:rPr>
              <a:t>JOIN </a:t>
            </a:r>
            <a:r>
              <a:rPr lang="en-US" sz="1200" b="0" i="0" u="none" strike="noStrike">
                <a:solidFill>
                  <a:schemeClr val="dk1"/>
                </a:solidFill>
                <a:latin typeface="Calibri"/>
                <a:ea typeface="Calibri"/>
                <a:cs typeface="Calibri"/>
                <a:sym typeface="Calibri"/>
              </a:rPr>
              <a:t>DEPARTMENT </a:t>
            </a:r>
            <a:r>
              <a:rPr lang="en-US" sz="1200" b="1" i="0" u="none" strike="noStrike">
                <a:solidFill>
                  <a:schemeClr val="dk1"/>
                </a:solidFill>
                <a:latin typeface="Calibri"/>
                <a:ea typeface="Calibri"/>
                <a:cs typeface="Calibri"/>
                <a:sym typeface="Calibri"/>
              </a:rPr>
              <a:t>ON </a:t>
            </a:r>
            <a:r>
              <a:rPr lang="en-US" sz="1200" b="0" i="0" u="none" strike="noStrike">
                <a:solidFill>
                  <a:schemeClr val="dk1"/>
                </a:solidFill>
                <a:latin typeface="Calibri"/>
                <a:ea typeface="Calibri"/>
                <a:cs typeface="Calibri"/>
                <a:sym typeface="Calibri"/>
              </a:rPr>
              <a:t>Dnum = Dnumber)</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JOIN </a:t>
            </a:r>
            <a:r>
              <a:rPr lang="en-US" sz="1200" b="0" i="0" u="none" strike="noStrike">
                <a:solidFill>
                  <a:schemeClr val="dk1"/>
                </a:solidFill>
                <a:latin typeface="Calibri"/>
                <a:ea typeface="Calibri"/>
                <a:cs typeface="Calibri"/>
                <a:sym typeface="Calibri"/>
              </a:rPr>
              <a:t>EMPLOYEE </a:t>
            </a:r>
            <a:r>
              <a:rPr lang="en-US" sz="1200" b="1" i="0" u="none" strike="noStrike">
                <a:solidFill>
                  <a:schemeClr val="dk1"/>
                </a:solidFill>
                <a:latin typeface="Calibri"/>
                <a:ea typeface="Calibri"/>
                <a:cs typeface="Calibri"/>
                <a:sym typeface="Calibri"/>
              </a:rPr>
              <a:t>ON </a:t>
            </a:r>
            <a:r>
              <a:rPr lang="en-US" sz="1200" b="0" i="0" u="none" strike="noStrike">
                <a:solidFill>
                  <a:schemeClr val="dk1"/>
                </a:solidFill>
                <a:latin typeface="Calibri"/>
                <a:ea typeface="Calibri"/>
                <a:cs typeface="Calibri"/>
                <a:sym typeface="Calibri"/>
              </a:rPr>
              <a:t>Mgr_ssn = Ssn)</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WHERE </a:t>
            </a:r>
            <a:r>
              <a:rPr lang="en-US" sz="1200" b="0" i="0" u="none" strike="noStrike">
                <a:solidFill>
                  <a:schemeClr val="dk1"/>
                </a:solidFill>
                <a:latin typeface="Calibri"/>
                <a:ea typeface="Calibri"/>
                <a:cs typeface="Calibri"/>
                <a:sym typeface="Calibri"/>
              </a:rPr>
              <a:t>Plocation = ‘Stafford’;</a:t>
            </a:r>
            <a:endParaRPr/>
          </a:p>
        </p:txBody>
      </p:sp>
      <p:sp>
        <p:nvSpPr>
          <p:cNvPr id="207" name="Google Shape;20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Some queries require that existing values in the database be fetched and then used in a comparison condition. Such queries can be conveniently formulated by using nested queries, which are complete select-from-where blocks within another SQL query. That other query is called the outer query. These nested queries can also appear in the WHERE clause or the FROM clause or the SELECT clause or other SQL clauses as needed. </a:t>
            </a:r>
            <a:endParaRPr/>
          </a:p>
          <a:p>
            <a:pPr marL="0" lvl="0" indent="0" algn="l" rtl="0">
              <a:spcBef>
                <a:spcPts val="0"/>
              </a:spcBef>
              <a:spcAft>
                <a:spcPts val="0"/>
              </a:spcAft>
              <a:buNone/>
            </a:pPr>
            <a:r>
              <a:rPr lang="en-US"/>
              <a:t>Query 4 is formulated in Q4 without a nested query, but it</a:t>
            </a:r>
            <a:endParaRPr/>
          </a:p>
          <a:p>
            <a:pPr marL="0" lvl="0" indent="0" algn="l" rtl="0">
              <a:spcBef>
                <a:spcPts val="0"/>
              </a:spcBef>
              <a:spcAft>
                <a:spcPts val="0"/>
              </a:spcAft>
              <a:buNone/>
            </a:pPr>
            <a:r>
              <a:rPr lang="en-US"/>
              <a:t>can be rephrased to use nested queries as shown in Q4A. Q4A introduces the comparison</a:t>
            </a:r>
            <a:endParaRPr/>
          </a:p>
          <a:p>
            <a:pPr marL="0" lvl="0" indent="0" algn="l" rtl="0">
              <a:spcBef>
                <a:spcPts val="0"/>
              </a:spcBef>
              <a:spcAft>
                <a:spcPts val="0"/>
              </a:spcAft>
              <a:buNone/>
            </a:pPr>
            <a:r>
              <a:rPr lang="en-US"/>
              <a:t>operator IN, which compares a value v with a set (or multiset) of values V</a:t>
            </a:r>
            <a:endParaRPr/>
          </a:p>
          <a:p>
            <a:pPr marL="0" lvl="0" indent="0" algn="l" rtl="0">
              <a:spcBef>
                <a:spcPts val="0"/>
              </a:spcBef>
              <a:spcAft>
                <a:spcPts val="0"/>
              </a:spcAft>
              <a:buNone/>
            </a:pPr>
            <a:r>
              <a:rPr lang="en-US"/>
              <a:t>and evaluates to TRUE if v is one of the elements in V.</a:t>
            </a:r>
            <a:endParaRPr/>
          </a:p>
        </p:txBody>
      </p:sp>
      <p:sp>
        <p:nvSpPr>
          <p:cNvPr id="244" name="Google Shape;24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Arial"/>
                <a:ea typeface="Arial"/>
                <a:cs typeface="Arial"/>
                <a:sym typeface="Arial"/>
              </a:rPr>
              <a:t>Q15: SELECT </a:t>
            </a:r>
            <a:r>
              <a:rPr lang="en-US" dirty="0" err="1">
                <a:latin typeface="Arial"/>
                <a:ea typeface="Arial"/>
                <a:cs typeface="Arial"/>
                <a:sym typeface="Arial"/>
              </a:rPr>
              <a:t>D.Dname</a:t>
            </a:r>
            <a:r>
              <a:rPr lang="en-US" dirty="0">
                <a:latin typeface="Arial"/>
                <a:ea typeface="Arial"/>
                <a:cs typeface="Arial"/>
                <a:sym typeface="Arial"/>
              </a:rPr>
              <a:t>, </a:t>
            </a:r>
            <a:r>
              <a:rPr lang="en-US" dirty="0" err="1">
                <a:latin typeface="Arial"/>
                <a:ea typeface="Arial"/>
                <a:cs typeface="Arial"/>
                <a:sym typeface="Arial"/>
              </a:rPr>
              <a:t>E.Lname</a:t>
            </a:r>
            <a:r>
              <a:rPr lang="en-US" dirty="0">
                <a:latin typeface="Arial"/>
                <a:ea typeface="Arial"/>
                <a:cs typeface="Arial"/>
                <a:sym typeface="Arial"/>
              </a:rPr>
              <a:t>, </a:t>
            </a:r>
            <a:r>
              <a:rPr lang="en-US" dirty="0" err="1">
                <a:latin typeface="Arial"/>
                <a:ea typeface="Arial"/>
                <a:cs typeface="Arial"/>
                <a:sym typeface="Arial"/>
              </a:rPr>
              <a:t>E.Fname</a:t>
            </a:r>
            <a:r>
              <a:rPr lang="en-US" dirty="0">
                <a:latin typeface="Arial"/>
                <a:ea typeface="Arial"/>
                <a:cs typeface="Arial"/>
                <a:sym typeface="Arial"/>
              </a:rPr>
              <a:t>, </a:t>
            </a:r>
            <a:r>
              <a:rPr lang="en-US" dirty="0" err="1">
                <a:latin typeface="Arial"/>
                <a:ea typeface="Arial"/>
                <a:cs typeface="Arial"/>
                <a:sym typeface="Arial"/>
              </a:rPr>
              <a:t>P.Pname</a:t>
            </a:r>
            <a:endParaRPr dirty="0">
              <a:latin typeface="Arial"/>
              <a:ea typeface="Arial"/>
              <a:cs typeface="Arial"/>
              <a:sym typeface="Arial"/>
            </a:endParaRPr>
          </a:p>
          <a:p>
            <a:pPr marL="0" lvl="0" indent="0" algn="l" rtl="0">
              <a:spcBef>
                <a:spcPts val="0"/>
              </a:spcBef>
              <a:spcAft>
                <a:spcPts val="0"/>
              </a:spcAft>
              <a:buNone/>
            </a:pPr>
            <a:r>
              <a:rPr lang="en-US" b="1" dirty="0">
                <a:latin typeface="Arial"/>
                <a:ea typeface="Arial"/>
                <a:cs typeface="Arial"/>
                <a:sym typeface="Arial"/>
              </a:rPr>
              <a:t>FROM </a:t>
            </a:r>
            <a:r>
              <a:rPr lang="en-US" dirty="0">
                <a:latin typeface="Arial"/>
                <a:ea typeface="Arial"/>
                <a:cs typeface="Arial"/>
                <a:sym typeface="Arial"/>
              </a:rPr>
              <a:t>DEPARTMENT D, EMPLOYEE E, WORKS_ON W,</a:t>
            </a:r>
            <a:endParaRPr dirty="0"/>
          </a:p>
          <a:p>
            <a:pPr marL="0" lvl="0" indent="0" algn="l" rtl="0">
              <a:spcBef>
                <a:spcPts val="0"/>
              </a:spcBef>
              <a:spcAft>
                <a:spcPts val="0"/>
              </a:spcAft>
              <a:buNone/>
            </a:pPr>
            <a:r>
              <a:rPr lang="en-US" dirty="0">
                <a:latin typeface="Arial"/>
                <a:ea typeface="Arial"/>
                <a:cs typeface="Arial"/>
                <a:sym typeface="Arial"/>
              </a:rPr>
              <a:t>PROJECT P</a:t>
            </a:r>
            <a:endParaRPr dirty="0"/>
          </a:p>
          <a:p>
            <a:pPr marL="0" lvl="0" indent="0" algn="l" rtl="0">
              <a:spcBef>
                <a:spcPts val="0"/>
              </a:spcBef>
              <a:spcAft>
                <a:spcPts val="0"/>
              </a:spcAft>
              <a:buNone/>
            </a:pPr>
            <a:r>
              <a:rPr lang="en-US" b="1" dirty="0">
                <a:latin typeface="Arial"/>
                <a:ea typeface="Arial"/>
                <a:cs typeface="Arial"/>
                <a:sym typeface="Arial"/>
              </a:rPr>
              <a:t>WHERE </a:t>
            </a:r>
            <a:r>
              <a:rPr lang="en-US" dirty="0" err="1">
                <a:latin typeface="Arial"/>
                <a:ea typeface="Arial"/>
                <a:cs typeface="Arial"/>
                <a:sym typeface="Arial"/>
              </a:rPr>
              <a:t>D.Dnumber</a:t>
            </a:r>
            <a:r>
              <a:rPr lang="en-US" dirty="0">
                <a:latin typeface="Arial"/>
                <a:ea typeface="Arial"/>
                <a:cs typeface="Arial"/>
                <a:sym typeface="Arial"/>
              </a:rPr>
              <a:t> = </a:t>
            </a:r>
            <a:r>
              <a:rPr lang="en-US" dirty="0" err="1">
                <a:latin typeface="Arial"/>
                <a:ea typeface="Arial"/>
                <a:cs typeface="Arial"/>
                <a:sym typeface="Arial"/>
              </a:rPr>
              <a:t>E.Dno</a:t>
            </a:r>
            <a:r>
              <a:rPr lang="en-US" dirty="0">
                <a:latin typeface="Arial"/>
                <a:ea typeface="Arial"/>
                <a:cs typeface="Arial"/>
                <a:sym typeface="Arial"/>
              </a:rPr>
              <a:t> </a:t>
            </a:r>
            <a:r>
              <a:rPr lang="en-US" b="1" dirty="0">
                <a:latin typeface="Arial"/>
                <a:ea typeface="Arial"/>
                <a:cs typeface="Arial"/>
                <a:sym typeface="Arial"/>
              </a:rPr>
              <a:t>AND </a:t>
            </a:r>
            <a:r>
              <a:rPr lang="en-US" dirty="0" err="1">
                <a:latin typeface="Arial"/>
                <a:ea typeface="Arial"/>
                <a:cs typeface="Arial"/>
                <a:sym typeface="Arial"/>
              </a:rPr>
              <a:t>E.Ssn</a:t>
            </a:r>
            <a:r>
              <a:rPr lang="en-US" dirty="0">
                <a:latin typeface="Arial"/>
                <a:ea typeface="Arial"/>
                <a:cs typeface="Arial"/>
                <a:sym typeface="Arial"/>
              </a:rPr>
              <a:t> = </a:t>
            </a:r>
            <a:r>
              <a:rPr lang="en-US" dirty="0" err="1">
                <a:latin typeface="Arial"/>
                <a:ea typeface="Arial"/>
                <a:cs typeface="Arial"/>
                <a:sym typeface="Arial"/>
              </a:rPr>
              <a:t>W.Essn</a:t>
            </a:r>
            <a:r>
              <a:rPr lang="en-US" dirty="0">
                <a:latin typeface="Arial"/>
                <a:ea typeface="Arial"/>
                <a:cs typeface="Arial"/>
                <a:sym typeface="Arial"/>
              </a:rPr>
              <a:t> </a:t>
            </a:r>
            <a:r>
              <a:rPr lang="en-US" b="1" dirty="0">
                <a:latin typeface="Arial"/>
                <a:ea typeface="Arial"/>
                <a:cs typeface="Arial"/>
                <a:sym typeface="Arial"/>
              </a:rPr>
              <a:t>AND </a:t>
            </a:r>
            <a:r>
              <a:rPr lang="en-US" dirty="0" err="1">
                <a:latin typeface="Arial"/>
                <a:ea typeface="Arial"/>
                <a:cs typeface="Arial"/>
                <a:sym typeface="Arial"/>
              </a:rPr>
              <a:t>W.Pno</a:t>
            </a:r>
            <a:r>
              <a:rPr lang="en-US" dirty="0">
                <a:latin typeface="Arial"/>
                <a:ea typeface="Arial"/>
                <a:cs typeface="Arial"/>
                <a:sym typeface="Arial"/>
              </a:rPr>
              <a:t> = </a:t>
            </a:r>
            <a:r>
              <a:rPr lang="en-US" dirty="0" err="1">
                <a:latin typeface="Arial"/>
                <a:ea typeface="Arial"/>
                <a:cs typeface="Arial"/>
                <a:sym typeface="Arial"/>
              </a:rPr>
              <a:t>P.Pnumber</a:t>
            </a:r>
            <a:endParaRPr dirty="0">
              <a:latin typeface="Arial"/>
              <a:ea typeface="Arial"/>
              <a:cs typeface="Arial"/>
              <a:sym typeface="Arial"/>
            </a:endParaRPr>
          </a:p>
          <a:p>
            <a:pPr marL="0" lvl="0" indent="0" algn="l" rtl="0">
              <a:spcBef>
                <a:spcPts val="0"/>
              </a:spcBef>
              <a:spcAft>
                <a:spcPts val="0"/>
              </a:spcAft>
              <a:buNone/>
            </a:pPr>
            <a:r>
              <a:rPr lang="en-US" b="1" dirty="0">
                <a:latin typeface="Arial"/>
                <a:ea typeface="Arial"/>
                <a:cs typeface="Arial"/>
                <a:sym typeface="Arial"/>
              </a:rPr>
              <a:t>ORDER BY </a:t>
            </a:r>
            <a:r>
              <a:rPr lang="en-US" dirty="0" err="1">
                <a:latin typeface="Arial"/>
                <a:ea typeface="Arial"/>
                <a:cs typeface="Arial"/>
                <a:sym typeface="Arial"/>
              </a:rPr>
              <a:t>D.Dname</a:t>
            </a:r>
            <a:r>
              <a:rPr lang="en-US" dirty="0">
                <a:latin typeface="Arial"/>
                <a:ea typeface="Arial"/>
                <a:cs typeface="Arial"/>
                <a:sym typeface="Arial"/>
              </a:rPr>
              <a:t>, </a:t>
            </a:r>
            <a:r>
              <a:rPr lang="en-US" dirty="0" err="1">
                <a:latin typeface="Arial"/>
                <a:ea typeface="Arial"/>
                <a:cs typeface="Arial"/>
                <a:sym typeface="Arial"/>
              </a:rPr>
              <a:t>E.Lname</a:t>
            </a:r>
            <a:r>
              <a:rPr lang="en-US" dirty="0">
                <a:latin typeface="Arial"/>
                <a:ea typeface="Arial"/>
                <a:cs typeface="Arial"/>
                <a:sym typeface="Arial"/>
              </a:rPr>
              <a:t>, </a:t>
            </a:r>
            <a:r>
              <a:rPr lang="en-US" dirty="0" err="1">
                <a:latin typeface="Arial"/>
                <a:ea typeface="Arial"/>
                <a:cs typeface="Arial"/>
                <a:sym typeface="Arial"/>
              </a:rPr>
              <a:t>E.Fname</a:t>
            </a:r>
            <a:r>
              <a:rPr lang="en-US" dirty="0">
                <a:latin typeface="Arial"/>
                <a:ea typeface="Arial"/>
                <a:cs typeface="Arial"/>
                <a:sym typeface="Arial"/>
              </a:rPr>
              <a:t>;</a:t>
            </a:r>
            <a:endParaRPr dirty="0"/>
          </a:p>
          <a:p>
            <a:pPr marL="0" lvl="0" indent="0" algn="l" rtl="0">
              <a:spcBef>
                <a:spcPts val="0"/>
              </a:spcBef>
              <a:spcAft>
                <a:spcPts val="0"/>
              </a:spcAft>
              <a:buNone/>
            </a:pPr>
            <a:endParaRPr dirty="0"/>
          </a:p>
        </p:txBody>
      </p:sp>
      <p:sp>
        <p:nvSpPr>
          <p:cNvPr id="189" name="Google Shape;18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NAME, LOCATION, PHONE_NUMBER from Students</a:t>
            </a:r>
            <a:endParaRPr dirty="0"/>
          </a:p>
          <a:p>
            <a:pPr marL="0" lvl="0" indent="0" algn="l" rtl="0">
              <a:spcBef>
                <a:spcPts val="0"/>
              </a:spcBef>
              <a:spcAft>
                <a:spcPts val="0"/>
              </a:spcAft>
              <a:buNone/>
            </a:pPr>
            <a:r>
              <a:rPr lang="en-US" dirty="0"/>
              <a:t>WHERE ROLL_NO IN</a:t>
            </a:r>
            <a:endParaRPr dirty="0"/>
          </a:p>
          <a:p>
            <a:pPr marL="0" lvl="0" indent="0" algn="l" rtl="0">
              <a:spcBef>
                <a:spcPts val="0"/>
              </a:spcBef>
              <a:spcAft>
                <a:spcPts val="0"/>
              </a:spcAft>
              <a:buNone/>
            </a:pPr>
            <a:r>
              <a:rPr lang="en-US" dirty="0"/>
              <a:t>(SELECT ROLL_NO from SECTION where SECTION=’A’); </a:t>
            </a:r>
            <a:endParaRPr dirty="0"/>
          </a:p>
        </p:txBody>
      </p:sp>
      <p:sp>
        <p:nvSpPr>
          <p:cNvPr id="259" name="Google Shape;25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t>
            </a:r>
            <a:r>
              <a:rPr lang="en-US" dirty="0" err="1"/>
              <a:t>E.Fname</a:t>
            </a:r>
            <a:r>
              <a:rPr lang="en-US" dirty="0"/>
              <a:t>, </a:t>
            </a:r>
            <a:r>
              <a:rPr lang="en-US" dirty="0" err="1"/>
              <a:t>E.Lname</a:t>
            </a:r>
            <a:endParaRPr dirty="0"/>
          </a:p>
          <a:p>
            <a:pPr marL="0" lvl="0" indent="0" algn="l" rtl="0">
              <a:spcBef>
                <a:spcPts val="0"/>
              </a:spcBef>
              <a:spcAft>
                <a:spcPts val="0"/>
              </a:spcAft>
              <a:buNone/>
            </a:pPr>
            <a:r>
              <a:rPr lang="en-US" dirty="0"/>
              <a:t>FROM EMPLOYEE AS E</a:t>
            </a:r>
            <a:endParaRPr dirty="0"/>
          </a:p>
          <a:p>
            <a:pPr marL="0" lvl="0" indent="0" algn="l" rtl="0">
              <a:spcBef>
                <a:spcPts val="0"/>
              </a:spcBef>
              <a:spcAft>
                <a:spcPts val="0"/>
              </a:spcAft>
              <a:buNone/>
            </a:pPr>
            <a:r>
              <a:rPr lang="en-US" dirty="0"/>
              <a:t>WHERE </a:t>
            </a:r>
            <a:r>
              <a:rPr lang="en-US" dirty="0" err="1"/>
              <a:t>E.Ssn</a:t>
            </a:r>
            <a:r>
              <a:rPr lang="en-US" dirty="0"/>
              <a:t> IN ( SELECT </a:t>
            </a:r>
            <a:r>
              <a:rPr lang="en-US" dirty="0" err="1"/>
              <a:t>D.Essn</a:t>
            </a:r>
            <a:endParaRPr dirty="0"/>
          </a:p>
          <a:p>
            <a:pPr marL="0" lvl="0" indent="0" algn="l" rtl="0">
              <a:spcBef>
                <a:spcPts val="0"/>
              </a:spcBef>
              <a:spcAft>
                <a:spcPts val="0"/>
              </a:spcAft>
              <a:buNone/>
            </a:pPr>
            <a:r>
              <a:rPr lang="en-US" dirty="0"/>
              <a:t>FROM DEPENDENT AS D</a:t>
            </a:r>
            <a:endParaRPr dirty="0"/>
          </a:p>
          <a:p>
            <a:pPr marL="0" lvl="0" indent="0" algn="l" rtl="0">
              <a:spcBef>
                <a:spcPts val="0"/>
              </a:spcBef>
              <a:spcAft>
                <a:spcPts val="0"/>
              </a:spcAft>
              <a:buNone/>
            </a:pPr>
            <a:r>
              <a:rPr lang="en-US" dirty="0"/>
              <a:t>WHERE </a:t>
            </a:r>
            <a:r>
              <a:rPr lang="en-US" dirty="0" err="1"/>
              <a:t>E.Fname</a:t>
            </a:r>
            <a:r>
              <a:rPr lang="en-US" dirty="0"/>
              <a:t> = </a:t>
            </a:r>
            <a:r>
              <a:rPr lang="en-US" dirty="0" err="1"/>
              <a:t>D.Dependent_name</a:t>
            </a:r>
            <a:endParaRPr dirty="0"/>
          </a:p>
          <a:p>
            <a:pPr marL="0" lvl="0" indent="0" algn="l" rtl="0">
              <a:spcBef>
                <a:spcPts val="0"/>
              </a:spcBef>
              <a:spcAft>
                <a:spcPts val="0"/>
              </a:spcAft>
              <a:buNone/>
            </a:pPr>
            <a:r>
              <a:rPr lang="en-US" dirty="0"/>
              <a:t>AND </a:t>
            </a:r>
            <a:r>
              <a:rPr lang="en-US" dirty="0" err="1"/>
              <a:t>E.Sex</a:t>
            </a:r>
            <a:r>
              <a:rPr lang="en-US" dirty="0"/>
              <a:t> = </a:t>
            </a:r>
            <a:r>
              <a:rPr lang="en-US" dirty="0" err="1"/>
              <a:t>D.Sex</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Another way of writing same query</a:t>
            </a:r>
            <a:endParaRPr dirty="0"/>
          </a:p>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Q16A: SELECT </a:t>
            </a:r>
            <a:r>
              <a:rPr lang="en-US" sz="1200" b="0" i="0" u="none" strike="noStrike" dirty="0" err="1">
                <a:solidFill>
                  <a:schemeClr val="dk1"/>
                </a:solidFill>
                <a:latin typeface="Calibri"/>
                <a:ea typeface="Calibri"/>
                <a:cs typeface="Calibri"/>
                <a:sym typeface="Calibri"/>
              </a:rPr>
              <a:t>E.Fname</a:t>
            </a:r>
            <a:r>
              <a:rPr lang="en-US" sz="1200" b="0" i="0" u="none" strike="noStrike" dirty="0">
                <a:solidFill>
                  <a:schemeClr val="dk1"/>
                </a:solidFill>
                <a:latin typeface="Calibri"/>
                <a:ea typeface="Calibri"/>
                <a:cs typeface="Calibri"/>
                <a:sym typeface="Calibri"/>
              </a:rPr>
              <a:t>, </a:t>
            </a:r>
            <a:r>
              <a:rPr lang="en-US" sz="1200" b="0" i="0" u="none" strike="noStrike" dirty="0" err="1">
                <a:solidFill>
                  <a:schemeClr val="dk1"/>
                </a:solidFill>
                <a:latin typeface="Calibri"/>
                <a:ea typeface="Calibri"/>
                <a:cs typeface="Calibri"/>
                <a:sym typeface="Calibri"/>
              </a:rPr>
              <a:t>E.Lname</a:t>
            </a:r>
            <a:endParaRPr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FROM </a:t>
            </a:r>
            <a:r>
              <a:rPr lang="en-US" sz="1200" b="0" i="0" u="none" strike="noStrike" dirty="0">
                <a:solidFill>
                  <a:schemeClr val="dk1"/>
                </a:solidFill>
                <a:latin typeface="Calibri"/>
                <a:ea typeface="Calibri"/>
                <a:cs typeface="Calibri"/>
                <a:sym typeface="Calibri"/>
              </a:rPr>
              <a:t>EMPLOYEE </a:t>
            </a:r>
            <a:r>
              <a:rPr lang="en-US" sz="1200" b="1" i="0" u="none" strike="noStrike" dirty="0">
                <a:solidFill>
                  <a:schemeClr val="dk1"/>
                </a:solidFill>
                <a:latin typeface="Calibri"/>
                <a:ea typeface="Calibri"/>
                <a:cs typeface="Calibri"/>
                <a:sym typeface="Calibri"/>
              </a:rPr>
              <a:t>AS </a:t>
            </a:r>
            <a:r>
              <a:rPr lang="en-US" sz="1200" b="0" i="0" u="none" strike="noStrike" dirty="0">
                <a:solidFill>
                  <a:schemeClr val="dk1"/>
                </a:solidFill>
                <a:latin typeface="Calibri"/>
                <a:ea typeface="Calibri"/>
                <a:cs typeface="Calibri"/>
                <a:sym typeface="Calibri"/>
              </a:rPr>
              <a:t>E, DEPENDENT </a:t>
            </a:r>
            <a:r>
              <a:rPr lang="en-US" sz="1200" b="1" i="0" u="none" strike="noStrike" dirty="0">
                <a:solidFill>
                  <a:schemeClr val="dk1"/>
                </a:solidFill>
                <a:latin typeface="Calibri"/>
                <a:ea typeface="Calibri"/>
                <a:cs typeface="Calibri"/>
                <a:sym typeface="Calibri"/>
              </a:rPr>
              <a:t>AS </a:t>
            </a:r>
            <a:r>
              <a:rPr lang="en-US" sz="1200" b="0" i="0" u="none" strike="noStrike" dirty="0">
                <a:solidFill>
                  <a:schemeClr val="dk1"/>
                </a:solidFill>
                <a:latin typeface="Calibri"/>
                <a:ea typeface="Calibri"/>
                <a:cs typeface="Calibri"/>
                <a:sym typeface="Calibri"/>
              </a:rPr>
              <a:t>D</a:t>
            </a:r>
            <a:endParaRPr dirty="0"/>
          </a:p>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WHERE </a:t>
            </a:r>
            <a:r>
              <a:rPr lang="en-US" sz="1200" b="0" i="0" u="none" strike="noStrike" dirty="0" err="1">
                <a:solidFill>
                  <a:schemeClr val="dk1"/>
                </a:solidFill>
                <a:latin typeface="Calibri"/>
                <a:ea typeface="Calibri"/>
                <a:cs typeface="Calibri"/>
                <a:sym typeface="Calibri"/>
              </a:rPr>
              <a:t>E.Ssn</a:t>
            </a:r>
            <a:r>
              <a:rPr lang="en-US" sz="1200" b="0" i="0" u="none" strike="noStrike" dirty="0">
                <a:solidFill>
                  <a:schemeClr val="dk1"/>
                </a:solidFill>
                <a:latin typeface="Calibri"/>
                <a:ea typeface="Calibri"/>
                <a:cs typeface="Calibri"/>
                <a:sym typeface="Calibri"/>
              </a:rPr>
              <a:t> = </a:t>
            </a:r>
            <a:r>
              <a:rPr lang="en-US" sz="1200" b="0" i="0" u="none" strike="noStrike" dirty="0" err="1">
                <a:solidFill>
                  <a:schemeClr val="dk1"/>
                </a:solidFill>
                <a:latin typeface="Calibri"/>
                <a:ea typeface="Calibri"/>
                <a:cs typeface="Calibri"/>
                <a:sym typeface="Calibri"/>
              </a:rPr>
              <a:t>D.Essn</a:t>
            </a:r>
            <a:r>
              <a:rPr lang="en-US" sz="1200" b="0" i="0" u="none" strike="noStrike" dirty="0">
                <a:solidFill>
                  <a:schemeClr val="dk1"/>
                </a:solidFill>
                <a:latin typeface="Calibri"/>
                <a:ea typeface="Calibri"/>
                <a:cs typeface="Calibri"/>
                <a:sym typeface="Calibri"/>
              </a:rPr>
              <a:t> </a:t>
            </a:r>
            <a:r>
              <a:rPr lang="en-US" sz="1200" b="1" i="0" u="none" strike="noStrike" dirty="0">
                <a:solidFill>
                  <a:schemeClr val="dk1"/>
                </a:solidFill>
                <a:latin typeface="Calibri"/>
                <a:ea typeface="Calibri"/>
                <a:cs typeface="Calibri"/>
                <a:sym typeface="Calibri"/>
              </a:rPr>
              <a:t>AND </a:t>
            </a:r>
            <a:r>
              <a:rPr lang="en-US" sz="1200" b="0" i="0" u="none" strike="noStrike" dirty="0" err="1">
                <a:solidFill>
                  <a:schemeClr val="dk1"/>
                </a:solidFill>
                <a:latin typeface="Calibri"/>
                <a:ea typeface="Calibri"/>
                <a:cs typeface="Calibri"/>
                <a:sym typeface="Calibri"/>
              </a:rPr>
              <a:t>E.Sex</a:t>
            </a:r>
            <a:r>
              <a:rPr lang="en-US" sz="1200" b="0" i="0" u="none" strike="noStrike" dirty="0">
                <a:solidFill>
                  <a:schemeClr val="dk1"/>
                </a:solidFill>
                <a:latin typeface="Calibri"/>
                <a:ea typeface="Calibri"/>
                <a:cs typeface="Calibri"/>
                <a:sym typeface="Calibri"/>
              </a:rPr>
              <a:t> = </a:t>
            </a:r>
            <a:r>
              <a:rPr lang="en-US" sz="1200" b="0" i="0" u="none" strike="noStrike" dirty="0" err="1">
                <a:solidFill>
                  <a:schemeClr val="dk1"/>
                </a:solidFill>
                <a:latin typeface="Calibri"/>
                <a:ea typeface="Calibri"/>
                <a:cs typeface="Calibri"/>
                <a:sym typeface="Calibri"/>
              </a:rPr>
              <a:t>D.Sex</a:t>
            </a:r>
            <a:endParaRPr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AND </a:t>
            </a:r>
            <a:r>
              <a:rPr lang="en-US" sz="1200" b="0" i="0" u="none" strike="noStrike" dirty="0" err="1">
                <a:solidFill>
                  <a:schemeClr val="dk1"/>
                </a:solidFill>
                <a:latin typeface="Calibri"/>
                <a:ea typeface="Calibri"/>
                <a:cs typeface="Calibri"/>
                <a:sym typeface="Calibri"/>
              </a:rPr>
              <a:t>E.Fname</a:t>
            </a:r>
            <a:r>
              <a:rPr lang="en-US" sz="1200" b="0" i="0" u="none" strike="noStrike" dirty="0">
                <a:solidFill>
                  <a:schemeClr val="dk1"/>
                </a:solidFill>
                <a:latin typeface="Calibri"/>
                <a:ea typeface="Calibri"/>
                <a:cs typeface="Calibri"/>
                <a:sym typeface="Calibri"/>
              </a:rPr>
              <a:t> = </a:t>
            </a:r>
            <a:r>
              <a:rPr lang="en-US" sz="1200" b="0" i="0" u="none" strike="noStrike" dirty="0" err="1">
                <a:solidFill>
                  <a:schemeClr val="dk1"/>
                </a:solidFill>
                <a:latin typeface="Calibri"/>
                <a:ea typeface="Calibri"/>
                <a:cs typeface="Calibri"/>
                <a:sym typeface="Calibri"/>
              </a:rPr>
              <a:t>D.Dependent_name</a:t>
            </a:r>
            <a:r>
              <a:rPr lang="en-US" sz="1200" b="0" i="0" u="none" strike="noStrike" dirty="0">
                <a:solidFill>
                  <a:schemeClr val="dk1"/>
                </a:solidFill>
                <a:latin typeface="Calibri"/>
                <a:ea typeface="Calibri"/>
                <a:cs typeface="Calibri"/>
                <a:sym typeface="Calibri"/>
              </a:rPr>
              <a:t>;</a:t>
            </a:r>
            <a:endParaRPr dirty="0"/>
          </a:p>
        </p:txBody>
      </p:sp>
      <p:sp>
        <p:nvSpPr>
          <p:cNvPr id="269" name="Google Shape;26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DISTINCT </a:t>
            </a:r>
            <a:r>
              <a:rPr lang="en-US" dirty="0" err="1"/>
              <a:t>Essn</a:t>
            </a:r>
            <a:r>
              <a:rPr lang="en-US" dirty="0"/>
              <a:t> FROM WORKS_ON WHERE (</a:t>
            </a:r>
            <a:r>
              <a:rPr lang="en-US" dirty="0" err="1"/>
              <a:t>Pno</a:t>
            </a:r>
            <a:r>
              <a:rPr lang="en-US" dirty="0"/>
              <a:t>, Hours) IN ( SELECT </a:t>
            </a:r>
            <a:r>
              <a:rPr lang="en-US" dirty="0" err="1"/>
              <a:t>Pno</a:t>
            </a:r>
            <a:r>
              <a:rPr lang="en-US" dirty="0"/>
              <a:t>, Hours FROM WORKS_ON WHERE </a:t>
            </a:r>
            <a:r>
              <a:rPr lang="en-US" dirty="0" err="1"/>
              <a:t>Essn</a:t>
            </a:r>
            <a:r>
              <a:rPr lang="en-US" dirty="0"/>
              <a:t> = ‘123456789’ );</a:t>
            </a:r>
            <a:endParaRPr dirty="0"/>
          </a:p>
        </p:txBody>
      </p:sp>
      <p:sp>
        <p:nvSpPr>
          <p:cNvPr id="276" name="Google Shape;27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t>
            </a:r>
            <a:r>
              <a:rPr lang="en-US" dirty="0" err="1"/>
              <a:t>Lname</a:t>
            </a:r>
            <a:r>
              <a:rPr lang="en-US" dirty="0"/>
              <a:t>, </a:t>
            </a:r>
            <a:r>
              <a:rPr lang="en-US" dirty="0" err="1"/>
              <a:t>Fname</a:t>
            </a:r>
            <a:endParaRPr dirty="0"/>
          </a:p>
          <a:p>
            <a:pPr marL="0" lvl="0" indent="0" algn="l" rtl="0">
              <a:spcBef>
                <a:spcPts val="0"/>
              </a:spcBef>
              <a:spcAft>
                <a:spcPts val="0"/>
              </a:spcAft>
              <a:buNone/>
            </a:pPr>
            <a:r>
              <a:rPr lang="en-US" dirty="0"/>
              <a:t>FROM EMPLOYEE</a:t>
            </a:r>
            <a:endParaRPr dirty="0"/>
          </a:p>
          <a:p>
            <a:pPr marL="0" lvl="0" indent="0" algn="l" rtl="0">
              <a:spcBef>
                <a:spcPts val="0"/>
              </a:spcBef>
              <a:spcAft>
                <a:spcPts val="0"/>
              </a:spcAft>
              <a:buNone/>
            </a:pPr>
            <a:r>
              <a:rPr lang="en-US" dirty="0"/>
              <a:t>WHERE Salary &gt; ALL ( SELECT Salary</a:t>
            </a:r>
            <a:endParaRPr dirty="0"/>
          </a:p>
          <a:p>
            <a:pPr marL="0" lvl="0" indent="0" algn="l" rtl="0">
              <a:spcBef>
                <a:spcPts val="0"/>
              </a:spcBef>
              <a:spcAft>
                <a:spcPts val="0"/>
              </a:spcAft>
              <a:buNone/>
            </a:pPr>
            <a:r>
              <a:rPr lang="en-US" dirty="0"/>
              <a:t>FROM EMPLOYEE</a:t>
            </a:r>
            <a:endParaRPr dirty="0"/>
          </a:p>
          <a:p>
            <a:pPr marL="0" lvl="0" indent="0" algn="l" rtl="0">
              <a:spcBef>
                <a:spcPts val="0"/>
              </a:spcBef>
              <a:spcAft>
                <a:spcPts val="0"/>
              </a:spcAft>
              <a:buNone/>
            </a:pPr>
            <a:r>
              <a:rPr lang="en-US" dirty="0"/>
              <a:t>WHERE </a:t>
            </a:r>
            <a:r>
              <a:rPr lang="en-US" dirty="0" err="1"/>
              <a:t>Dno</a:t>
            </a:r>
            <a:r>
              <a:rPr lang="en-US" dirty="0"/>
              <a:t> = 5 );</a:t>
            </a:r>
            <a:endParaRPr dirty="0"/>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SELECT </a:t>
            </a:r>
            <a:r>
              <a:rPr lang="en-US" dirty="0" err="1"/>
              <a:t>E.Fname</a:t>
            </a:r>
            <a:r>
              <a:rPr lang="en-US" dirty="0"/>
              <a:t>, </a:t>
            </a:r>
            <a:r>
              <a:rPr lang="en-US" dirty="0" err="1"/>
              <a:t>E.Lname</a:t>
            </a:r>
            <a:r>
              <a:rPr lang="en-US" dirty="0"/>
              <a:t> FROM EMPLOYEE  E WHERE EXISTS </a:t>
            </a:r>
            <a:endParaRPr dirty="0"/>
          </a:p>
          <a:p>
            <a:pPr marL="0" lvl="0" indent="0" algn="l" rtl="0">
              <a:spcBef>
                <a:spcPts val="0"/>
              </a:spcBef>
              <a:spcAft>
                <a:spcPts val="0"/>
              </a:spcAft>
              <a:buClr>
                <a:schemeClr val="dk1"/>
              </a:buClr>
              <a:buSzPts val="1200"/>
              <a:buFont typeface="Calibri"/>
              <a:buNone/>
            </a:pPr>
            <a:r>
              <a:rPr lang="en-US" dirty="0"/>
              <a:t>( SELECT * FROM DEPENDENT  D WHERE </a:t>
            </a:r>
            <a:r>
              <a:rPr lang="en-US" dirty="0" err="1"/>
              <a:t>E.Ssn</a:t>
            </a:r>
            <a:r>
              <a:rPr lang="en-US" dirty="0"/>
              <a:t> = </a:t>
            </a:r>
            <a:r>
              <a:rPr lang="en-US" dirty="0" err="1"/>
              <a:t>D.Essn</a:t>
            </a:r>
            <a:r>
              <a:rPr lang="en-US" dirty="0"/>
              <a:t> AND </a:t>
            </a:r>
            <a:r>
              <a:rPr lang="en-US" dirty="0" err="1"/>
              <a:t>E.Sex</a:t>
            </a:r>
            <a:r>
              <a:rPr lang="en-US" dirty="0"/>
              <a:t> = </a:t>
            </a:r>
            <a:r>
              <a:rPr lang="en-US" dirty="0" err="1"/>
              <a:t>D.Sex</a:t>
            </a:r>
            <a:r>
              <a:rPr lang="en-US" dirty="0"/>
              <a:t> AND </a:t>
            </a:r>
            <a:r>
              <a:rPr lang="en-US" dirty="0" err="1"/>
              <a:t>E.Fname</a:t>
            </a:r>
            <a:r>
              <a:rPr lang="en-US" dirty="0"/>
              <a:t> = </a:t>
            </a:r>
            <a:r>
              <a:rPr lang="en-US" dirty="0" err="1"/>
              <a:t>D.Dependent_name</a:t>
            </a:r>
            <a:r>
              <a:rPr lang="en-US" dirty="0"/>
              <a:t>);</a:t>
            </a:r>
            <a:endParaRPr dirty="0"/>
          </a:p>
          <a:p>
            <a:pPr marL="0" lvl="0" indent="0" algn="l" rtl="0">
              <a:spcBef>
                <a:spcPts val="0"/>
              </a:spcBef>
              <a:spcAft>
                <a:spcPts val="0"/>
              </a:spcAft>
              <a:buNone/>
            </a:pPr>
            <a:endParaRPr dirty="0"/>
          </a:p>
        </p:txBody>
      </p:sp>
      <p:sp>
        <p:nvSpPr>
          <p:cNvPr id="379" name="Google Shape;37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Aggregate functions are used to summarize information from multiple tuples into a single-tuple summary. </a:t>
            </a:r>
            <a:endParaRPr/>
          </a:p>
          <a:p>
            <a:pPr marL="0" lvl="0" indent="0" algn="l" rtl="0">
              <a:spcBef>
                <a:spcPts val="0"/>
              </a:spcBef>
              <a:spcAft>
                <a:spcPts val="0"/>
              </a:spcAft>
              <a:buNone/>
            </a:pPr>
            <a:r>
              <a:rPr lang="en-US"/>
              <a:t>Grouping is used to create subgroups of tuples before summarization. Grouping and aggregation are required in many database applications.</a:t>
            </a:r>
            <a:endParaRPr/>
          </a:p>
          <a:p>
            <a:pPr marL="0" lvl="0" indent="0" algn="l" rtl="0">
              <a:spcBef>
                <a:spcPts val="0"/>
              </a:spcBef>
              <a:spcAft>
                <a:spcPts val="0"/>
              </a:spcAft>
              <a:buNone/>
            </a:pPr>
            <a:r>
              <a:rPr lang="en-US"/>
              <a:t>A number of built-in aggregate functions exist: COUNT, SUM, MAX, MIN, and AVG. </a:t>
            </a:r>
            <a:endParaRPr/>
          </a:p>
          <a:p>
            <a:pPr marL="0" lvl="0" indent="0" algn="l" rtl="0">
              <a:spcBef>
                <a:spcPts val="0"/>
              </a:spcBef>
              <a:spcAft>
                <a:spcPts val="0"/>
              </a:spcAft>
              <a:buNone/>
            </a:pPr>
            <a:r>
              <a:rPr lang="en-US"/>
              <a:t>The COUNT function returns the number of tuples or values as specified in a query.</a:t>
            </a:r>
            <a:endParaRPr/>
          </a:p>
          <a:p>
            <a:pPr marL="0" lvl="0" indent="0" algn="l" rtl="0">
              <a:spcBef>
                <a:spcPts val="0"/>
              </a:spcBef>
              <a:spcAft>
                <a:spcPts val="0"/>
              </a:spcAft>
              <a:buNone/>
            </a:pPr>
            <a:r>
              <a:rPr lang="en-US"/>
              <a:t>The functions SUM, MAX, MIN, and AVG can be applied to a set or multiset of numeric values and return, respectively, the sum, maximum value, minimum value, and average (mean) of those values. </a:t>
            </a:r>
            <a:endParaRPr/>
          </a:p>
          <a:p>
            <a:pPr marL="0" lvl="0" indent="0" algn="l" rtl="0">
              <a:spcBef>
                <a:spcPts val="0"/>
              </a:spcBef>
              <a:spcAft>
                <a:spcPts val="0"/>
              </a:spcAft>
              <a:buNone/>
            </a:pPr>
            <a:r>
              <a:rPr lang="en-US"/>
              <a:t>These functions can be used in the SELECT clause or in a HAVING clause. The functions MAX and MIN can also be used with attributes that have nonnumeric domains if the domain values have a total ordering among one</a:t>
            </a:r>
            <a:endParaRPr/>
          </a:p>
        </p:txBody>
      </p:sp>
      <p:sp>
        <p:nvSpPr>
          <p:cNvPr id="399" name="Google Shape;39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query returns a single-row summary of all the rows in the EMPLOYEE table. We could use AS to rename the column names in the resulting single-row table; for example, as in Q19A.</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Q19A: SELECT SUM </a:t>
            </a:r>
            <a:r>
              <a:rPr lang="en-US" sz="1200" b="0" i="0" u="none" strike="noStrike">
                <a:solidFill>
                  <a:schemeClr val="dk1"/>
                </a:solidFill>
                <a:latin typeface="Calibri"/>
                <a:ea typeface="Calibri"/>
                <a:cs typeface="Calibri"/>
                <a:sym typeface="Calibri"/>
              </a:rPr>
              <a:t>(Salary) </a:t>
            </a:r>
            <a:r>
              <a:rPr lang="en-US" sz="1200" b="1" i="0" u="none" strike="noStrike">
                <a:solidFill>
                  <a:schemeClr val="dk1"/>
                </a:solidFill>
                <a:latin typeface="Calibri"/>
                <a:ea typeface="Calibri"/>
                <a:cs typeface="Calibri"/>
                <a:sym typeface="Calibri"/>
              </a:rPr>
              <a:t>AS </a:t>
            </a:r>
            <a:r>
              <a:rPr lang="en-US" sz="1200" b="0" i="0" u="none" strike="noStrike">
                <a:solidFill>
                  <a:schemeClr val="dk1"/>
                </a:solidFill>
                <a:latin typeface="Calibri"/>
                <a:ea typeface="Calibri"/>
                <a:cs typeface="Calibri"/>
                <a:sym typeface="Calibri"/>
              </a:rPr>
              <a:t>Total_Sal, </a:t>
            </a:r>
            <a:r>
              <a:rPr lang="en-US" sz="1200" b="1" i="0" u="none" strike="noStrike">
                <a:solidFill>
                  <a:schemeClr val="dk1"/>
                </a:solidFill>
                <a:latin typeface="Calibri"/>
                <a:ea typeface="Calibri"/>
                <a:cs typeface="Calibri"/>
                <a:sym typeface="Calibri"/>
              </a:rPr>
              <a:t>MAX </a:t>
            </a:r>
            <a:r>
              <a:rPr lang="en-US" sz="1200" b="0" i="0" u="none" strike="noStrike">
                <a:solidFill>
                  <a:schemeClr val="dk1"/>
                </a:solidFill>
                <a:latin typeface="Calibri"/>
                <a:ea typeface="Calibri"/>
                <a:cs typeface="Calibri"/>
                <a:sym typeface="Calibri"/>
              </a:rPr>
              <a:t>(Salary) </a:t>
            </a:r>
            <a:r>
              <a:rPr lang="en-US" sz="1200" b="1" i="0" u="none" strike="noStrike">
                <a:solidFill>
                  <a:schemeClr val="dk1"/>
                </a:solidFill>
                <a:latin typeface="Calibri"/>
                <a:ea typeface="Calibri"/>
                <a:cs typeface="Calibri"/>
                <a:sym typeface="Calibri"/>
              </a:rPr>
              <a:t>AS </a:t>
            </a:r>
            <a:r>
              <a:rPr lang="en-US" sz="1200" b="0" i="0" u="none" strike="noStrike">
                <a:solidFill>
                  <a:schemeClr val="dk1"/>
                </a:solidFill>
                <a:latin typeface="Calibri"/>
                <a:ea typeface="Calibri"/>
                <a:cs typeface="Calibri"/>
                <a:sym typeface="Calibri"/>
              </a:rPr>
              <a:t>Highest_Sal,</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MIN </a:t>
            </a:r>
            <a:r>
              <a:rPr lang="en-US" sz="1200" b="0" i="0" u="none" strike="noStrike">
                <a:solidFill>
                  <a:schemeClr val="dk1"/>
                </a:solidFill>
                <a:latin typeface="Calibri"/>
                <a:ea typeface="Calibri"/>
                <a:cs typeface="Calibri"/>
                <a:sym typeface="Calibri"/>
              </a:rPr>
              <a:t>(Salary) </a:t>
            </a:r>
            <a:r>
              <a:rPr lang="en-US" sz="1200" b="1" i="0" u="none" strike="noStrike">
                <a:solidFill>
                  <a:schemeClr val="dk1"/>
                </a:solidFill>
                <a:latin typeface="Calibri"/>
                <a:ea typeface="Calibri"/>
                <a:cs typeface="Calibri"/>
                <a:sym typeface="Calibri"/>
              </a:rPr>
              <a:t>AS </a:t>
            </a:r>
            <a:r>
              <a:rPr lang="en-US" sz="1200" b="0" i="0" u="none" strike="noStrike">
                <a:solidFill>
                  <a:schemeClr val="dk1"/>
                </a:solidFill>
                <a:latin typeface="Calibri"/>
                <a:ea typeface="Calibri"/>
                <a:cs typeface="Calibri"/>
                <a:sym typeface="Calibri"/>
              </a:rPr>
              <a:t>Lowest_Sal, </a:t>
            </a:r>
            <a:r>
              <a:rPr lang="en-US" sz="1200" b="1" i="0" u="none" strike="noStrike">
                <a:solidFill>
                  <a:schemeClr val="dk1"/>
                </a:solidFill>
                <a:latin typeface="Calibri"/>
                <a:ea typeface="Calibri"/>
                <a:cs typeface="Calibri"/>
                <a:sym typeface="Calibri"/>
              </a:rPr>
              <a:t>AVG </a:t>
            </a:r>
            <a:r>
              <a:rPr lang="en-US" sz="1200" b="0" i="0" u="none" strike="noStrike">
                <a:solidFill>
                  <a:schemeClr val="dk1"/>
                </a:solidFill>
                <a:latin typeface="Calibri"/>
                <a:ea typeface="Calibri"/>
                <a:cs typeface="Calibri"/>
                <a:sym typeface="Calibri"/>
              </a:rPr>
              <a:t>(Salary) </a:t>
            </a:r>
            <a:r>
              <a:rPr lang="en-US" sz="1200" b="1" i="0" u="none" strike="noStrike">
                <a:solidFill>
                  <a:schemeClr val="dk1"/>
                </a:solidFill>
                <a:latin typeface="Calibri"/>
                <a:ea typeface="Calibri"/>
                <a:cs typeface="Calibri"/>
                <a:sym typeface="Calibri"/>
              </a:rPr>
              <a:t>AS </a:t>
            </a:r>
            <a:r>
              <a:rPr lang="en-US" sz="1200" b="0" i="0" u="none" strike="noStrike">
                <a:solidFill>
                  <a:schemeClr val="dk1"/>
                </a:solidFill>
                <a:latin typeface="Calibri"/>
                <a:ea typeface="Calibri"/>
                <a:cs typeface="Calibri"/>
                <a:sym typeface="Calibri"/>
              </a:rPr>
              <a:t>Average_Sal</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FROM </a:t>
            </a:r>
            <a:r>
              <a:rPr lang="en-US" sz="1200" b="0" i="0" u="none" strike="noStrike">
                <a:solidFill>
                  <a:schemeClr val="dk1"/>
                </a:solidFill>
                <a:latin typeface="Calibri"/>
                <a:ea typeface="Calibri"/>
                <a:cs typeface="Calibri"/>
                <a:sym typeface="Calibri"/>
              </a:rPr>
              <a:t>EMPLOYEE;</a:t>
            </a:r>
            <a:endParaRPr/>
          </a:p>
        </p:txBody>
      </p:sp>
      <p:sp>
        <p:nvSpPr>
          <p:cNvPr id="406" name="Google Shape;40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Calibri"/>
              <a:buNone/>
            </a:pPr>
            <a:r>
              <a:rPr lang="en-US"/>
              <a:t>Q20: SELECT SUM (Salary), MAX (Salary), MIN (Salary), AVG (Salary) FROM (EMPLOYEE JOIN DEPARTMENT ON Dno = Dnumber)</a:t>
            </a:r>
            <a:endParaRPr/>
          </a:p>
          <a:p>
            <a:pPr marL="457200" lvl="1" indent="0" algn="l" rtl="0">
              <a:spcBef>
                <a:spcPts val="0"/>
              </a:spcBef>
              <a:spcAft>
                <a:spcPts val="0"/>
              </a:spcAft>
              <a:buClr>
                <a:schemeClr val="dk1"/>
              </a:buClr>
              <a:buSzPts val="1200"/>
              <a:buFont typeface="Calibri"/>
              <a:buNone/>
            </a:pPr>
            <a:r>
              <a:rPr lang="en-US"/>
              <a:t>WHERE Dname = ‘Research’;</a:t>
            </a:r>
            <a:endParaRPr/>
          </a:p>
          <a:p>
            <a:pPr marL="0" lvl="0" indent="0" algn="l" rtl="0">
              <a:spcBef>
                <a:spcPts val="0"/>
              </a:spcBef>
              <a:spcAft>
                <a:spcPts val="0"/>
              </a:spcAft>
              <a:buNone/>
            </a:pPr>
            <a:endParaRPr/>
          </a:p>
        </p:txBody>
      </p:sp>
      <p:sp>
        <p:nvSpPr>
          <p:cNvPr id="413" name="Google Shape;41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the asterisk (*) refers to the rows (tuples), so COUNT (*) returns the number of rows in the result of the query. </a:t>
            </a:r>
            <a:endParaRPr dirty="0"/>
          </a:p>
          <a:p>
            <a:pPr marL="0" lvl="0" indent="0" algn="l" rtl="0">
              <a:spcBef>
                <a:spcPts val="0"/>
              </a:spcBef>
              <a:spcAft>
                <a:spcPts val="0"/>
              </a:spcAft>
              <a:buNone/>
            </a:pPr>
            <a:r>
              <a:rPr lang="en-US" dirty="0"/>
              <a:t>We may also use the COUNT function to count values in a column rather than tuples</a:t>
            </a:r>
            <a:endParaRPr dirty="0"/>
          </a:p>
        </p:txBody>
      </p:sp>
      <p:sp>
        <p:nvSpPr>
          <p:cNvPr id="420" name="Google Shape;420;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we write COUNT(SALARY) instead of COUNT(DISTINCT SALARY) in Q23, then duplicate values will not be eliminated. However, any tuples with NULL for SALARY will not be counted. </a:t>
            </a:r>
            <a:endParaRPr/>
          </a:p>
          <a:p>
            <a:pPr marL="0" lvl="0" indent="0" algn="l" rtl="0">
              <a:spcBef>
                <a:spcPts val="0"/>
              </a:spcBef>
              <a:spcAft>
                <a:spcPts val="0"/>
              </a:spcAft>
              <a:buNone/>
            </a:pPr>
            <a:r>
              <a:rPr lang="en-US"/>
              <a:t>In general, NULL values are discarded when aggregate functions are applied to a particular column (attribute); the only exception is for COUNT(*) because tuples instead of values are counted.</a:t>
            </a:r>
            <a:endParaRPr/>
          </a:p>
          <a:p>
            <a:pPr marL="0" lvl="0" indent="0" algn="l" rtl="0">
              <a:spcBef>
                <a:spcPts val="0"/>
              </a:spcBef>
              <a:spcAft>
                <a:spcPts val="0"/>
              </a:spcAft>
              <a:buNone/>
            </a:pPr>
            <a:r>
              <a:rPr lang="en-US"/>
              <a:t>In the previous examples, any Salary values that are NULL are not included in the aggregate function calculation.</a:t>
            </a:r>
            <a:endParaRPr/>
          </a:p>
          <a:p>
            <a:pPr marL="0" lvl="0" indent="0" algn="l" rtl="0">
              <a:spcBef>
                <a:spcPts val="0"/>
              </a:spcBef>
              <a:spcAft>
                <a:spcPts val="0"/>
              </a:spcAft>
              <a:buNone/>
            </a:pPr>
            <a:r>
              <a:rPr lang="en-US"/>
              <a:t>The general rule is as follows: when an aggregate function is applied to a collection of values, NULLs are removed from the collection before the calculation; </a:t>
            </a:r>
            <a:endParaRPr/>
          </a:p>
          <a:p>
            <a:pPr marL="0" lvl="0" indent="0" algn="l" rtl="0">
              <a:spcBef>
                <a:spcPts val="0"/>
              </a:spcBef>
              <a:spcAft>
                <a:spcPts val="0"/>
              </a:spcAft>
              <a:buNone/>
            </a:pPr>
            <a:r>
              <a:rPr lang="en-US"/>
              <a:t>If the collection becomes empty because all values are NULL, the aggregate function will return NULL (except in the case of COUNT, where it will return 0 for an empty collection of values).</a:t>
            </a:r>
            <a:endParaRPr/>
          </a:p>
          <a:p>
            <a:pPr marL="0" lvl="0" indent="0" algn="l" rtl="0">
              <a:spcBef>
                <a:spcPts val="0"/>
              </a:spcBef>
              <a:spcAft>
                <a:spcPts val="0"/>
              </a:spcAft>
              <a:buNone/>
            </a:pPr>
            <a:endParaRPr/>
          </a:p>
          <a:p>
            <a:pPr marL="0" lvl="0" indent="0" algn="l" rtl="0">
              <a:spcBef>
                <a:spcPts val="0"/>
              </a:spcBef>
              <a:spcAft>
                <a:spcPts val="0"/>
              </a:spcAft>
              <a:buNone/>
            </a:pPr>
            <a:r>
              <a:rPr lang="en-US"/>
              <a:t>The preceding examples summarize a whole relation (Q19, Q21, Q23) or a selected subset of tuples (Q20, Q22), and hence all produce a table with a single row or a</a:t>
            </a:r>
            <a:endParaRPr/>
          </a:p>
          <a:p>
            <a:pPr marL="0" lvl="0" indent="0" algn="l" rtl="0">
              <a:spcBef>
                <a:spcPts val="0"/>
              </a:spcBef>
              <a:spcAft>
                <a:spcPts val="0"/>
              </a:spcAft>
              <a:buNone/>
            </a:pPr>
            <a:r>
              <a:rPr lang="en-US"/>
              <a:t>single value. They illustrate how functions are applied to retrieve a summary value or summary tuple from a table. These functions can also be used in selection conditions</a:t>
            </a:r>
            <a:endParaRPr/>
          </a:p>
          <a:p>
            <a:pPr marL="0" lvl="0" indent="0" algn="l" rtl="0">
              <a:spcBef>
                <a:spcPts val="0"/>
              </a:spcBef>
              <a:spcAft>
                <a:spcPts val="0"/>
              </a:spcAft>
              <a:buNone/>
            </a:pPr>
            <a:r>
              <a:rPr lang="en-US"/>
              <a:t>involving nested queries.</a:t>
            </a:r>
            <a:endParaRPr/>
          </a:p>
          <a:p>
            <a:pPr marL="0" lvl="0" indent="0" algn="l" rtl="0">
              <a:spcBef>
                <a:spcPts val="0"/>
              </a:spcBef>
              <a:spcAft>
                <a:spcPts val="0"/>
              </a:spcAft>
              <a:buNone/>
            </a:pPr>
            <a:r>
              <a:rPr lang="en-US"/>
              <a:t>We can specify a correlated nested query with an aggregate function, and then use the nested query in the WHERE clause of an outer query.</a:t>
            </a:r>
            <a:endParaRPr/>
          </a:p>
        </p:txBody>
      </p:sp>
      <p:sp>
        <p:nvSpPr>
          <p:cNvPr id="428" name="Google Shape;42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SELECT Lname, Fname</a:t>
            </a:r>
            <a:endParaRPr/>
          </a:p>
          <a:p>
            <a:pPr marL="0" lvl="0" indent="0" algn="l" rtl="0">
              <a:spcBef>
                <a:spcPts val="0"/>
              </a:spcBef>
              <a:spcAft>
                <a:spcPts val="0"/>
              </a:spcAft>
              <a:buNone/>
            </a:pPr>
            <a:r>
              <a:rPr lang="en-US"/>
              <a:t>FROM EMPLOYEE</a:t>
            </a:r>
            <a:endParaRPr/>
          </a:p>
          <a:p>
            <a:pPr marL="0" lvl="0" indent="0" algn="l" rtl="0">
              <a:spcBef>
                <a:spcPts val="0"/>
              </a:spcBef>
              <a:spcAft>
                <a:spcPts val="0"/>
              </a:spcAft>
              <a:buNone/>
            </a:pPr>
            <a:r>
              <a:rPr lang="en-US"/>
              <a:t>WHERE ( SELECT COUNT (*)</a:t>
            </a:r>
            <a:endParaRPr/>
          </a:p>
          <a:p>
            <a:pPr marL="0" lvl="0" indent="0" algn="l" rtl="0">
              <a:spcBef>
                <a:spcPts val="0"/>
              </a:spcBef>
              <a:spcAft>
                <a:spcPts val="0"/>
              </a:spcAft>
              <a:buNone/>
            </a:pPr>
            <a:r>
              <a:rPr lang="en-US"/>
              <a:t>FROM DEPENDENT</a:t>
            </a:r>
            <a:endParaRPr/>
          </a:p>
          <a:p>
            <a:pPr marL="0" lvl="0" indent="0" algn="l" rtl="0">
              <a:spcBef>
                <a:spcPts val="0"/>
              </a:spcBef>
              <a:spcAft>
                <a:spcPts val="0"/>
              </a:spcAft>
              <a:buNone/>
            </a:pPr>
            <a:r>
              <a:rPr lang="en-US"/>
              <a:t>WHERE Ssn = Essn ) &gt; = 2;</a:t>
            </a:r>
            <a:endParaRPr/>
          </a:p>
          <a:p>
            <a:pPr marL="0" lvl="0" indent="0" algn="l" rtl="0">
              <a:spcBef>
                <a:spcPts val="0"/>
              </a:spcBef>
              <a:spcAft>
                <a:spcPts val="0"/>
              </a:spcAft>
              <a:buNone/>
            </a:pP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correlated nested query counts the number of dependents that each employee</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has; if this is greater than or equal to two, the employee tuple is selected.</a:t>
            </a:r>
            <a:endParaRPr/>
          </a:p>
        </p:txBody>
      </p:sp>
      <p:sp>
        <p:nvSpPr>
          <p:cNvPr id="435" name="Google Shape;435;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many cases we want to apply the aggregate functions to subgroups of tuples in a relation, where the subgroups are based on some attribute values. For example, we may want to find the average salary of employees in each department or the number </a:t>
            </a:r>
            <a:r>
              <a:rPr lang="en-US" sz="1200" b="0" i="0" u="none" strike="noStrike">
                <a:solidFill>
                  <a:schemeClr val="dk1"/>
                </a:solidFill>
                <a:latin typeface="Calibri"/>
                <a:ea typeface="Calibri"/>
                <a:cs typeface="Calibri"/>
                <a:sym typeface="Calibri"/>
              </a:rPr>
              <a:t>of employees who work </a:t>
            </a:r>
            <a:r>
              <a:rPr lang="en-US" sz="1200" b="0" i="1" u="none" strike="noStrike">
                <a:solidFill>
                  <a:schemeClr val="dk1"/>
                </a:solidFill>
                <a:latin typeface="Calibri"/>
                <a:ea typeface="Calibri"/>
                <a:cs typeface="Calibri"/>
                <a:sym typeface="Calibri"/>
              </a:rPr>
              <a:t>on each project</a:t>
            </a:r>
            <a:r>
              <a:rPr lang="en-US" sz="1200" b="0" i="0" u="none" strike="noStrike">
                <a:solidFill>
                  <a:schemeClr val="dk1"/>
                </a:solidFill>
                <a:latin typeface="Calibri"/>
                <a:ea typeface="Calibri"/>
                <a:cs typeface="Calibri"/>
                <a:sym typeface="Calibri"/>
              </a:rPr>
              <a:t>. In these cases we need to </a:t>
            </a:r>
            <a:r>
              <a:rPr lang="en-US" sz="1200" b="1" i="0" u="none" strike="noStrike">
                <a:solidFill>
                  <a:schemeClr val="dk1"/>
                </a:solidFill>
                <a:latin typeface="Calibri"/>
                <a:ea typeface="Calibri"/>
                <a:cs typeface="Calibri"/>
                <a:sym typeface="Calibri"/>
              </a:rPr>
              <a:t>partition </a:t>
            </a:r>
            <a:r>
              <a:rPr lang="en-US" sz="1200" b="0" i="0" u="none" strike="noStrike">
                <a:solidFill>
                  <a:schemeClr val="dk1"/>
                </a:solidFill>
                <a:latin typeface="Calibri"/>
                <a:ea typeface="Calibri"/>
                <a:cs typeface="Calibri"/>
                <a:sym typeface="Calibri"/>
              </a:rPr>
              <a:t>the relation into non-overlapping subsets (or </a:t>
            </a:r>
            <a:r>
              <a:rPr lang="en-US" sz="1200" b="1" i="0" u="none" strike="noStrike">
                <a:solidFill>
                  <a:schemeClr val="dk1"/>
                </a:solidFill>
                <a:latin typeface="Calibri"/>
                <a:ea typeface="Calibri"/>
                <a:cs typeface="Calibri"/>
                <a:sym typeface="Calibri"/>
              </a:rPr>
              <a:t>groups</a:t>
            </a:r>
            <a:r>
              <a:rPr lang="en-US" sz="1200" b="0" i="0" u="none" strike="noStrike">
                <a:solidFill>
                  <a:schemeClr val="dk1"/>
                </a:solidFill>
                <a:latin typeface="Calibri"/>
                <a:ea typeface="Calibri"/>
                <a:cs typeface="Calibri"/>
                <a:sym typeface="Calibri"/>
              </a:rPr>
              <a:t>) of tuples. Each group (partition) will consist of the tuples that have the same value of some attribute(s), called the </a:t>
            </a:r>
            <a:r>
              <a:rPr lang="en-US" sz="1200" b="1" i="0" u="none" strike="noStrike">
                <a:solidFill>
                  <a:schemeClr val="dk1"/>
                </a:solidFill>
                <a:latin typeface="Calibri"/>
                <a:ea typeface="Calibri"/>
                <a:cs typeface="Calibri"/>
                <a:sym typeface="Calibri"/>
              </a:rPr>
              <a:t>grouping attribute(s)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can then apply the function to each such group independently to produce summary information about each group. SQL has a </a:t>
            </a:r>
            <a:r>
              <a:rPr lang="en-US" sz="1200" b="1" i="0" u="none" strike="noStrike">
                <a:solidFill>
                  <a:schemeClr val="dk1"/>
                </a:solidFill>
                <a:latin typeface="Calibri"/>
                <a:ea typeface="Calibri"/>
                <a:cs typeface="Calibri"/>
                <a:sym typeface="Calibri"/>
              </a:rPr>
              <a:t>GROUP BY </a:t>
            </a:r>
            <a:r>
              <a:rPr lang="en-US" sz="1200" b="0" i="0" u="none" strike="noStrike">
                <a:solidFill>
                  <a:schemeClr val="dk1"/>
                </a:solidFill>
                <a:latin typeface="Calibri"/>
                <a:ea typeface="Calibri"/>
                <a:cs typeface="Calibri"/>
                <a:sym typeface="Calibri"/>
              </a:rPr>
              <a:t>clause for this purpose. The GROUP BY clause specifies the grouping attributes, which should </a:t>
            </a:r>
            <a:r>
              <a:rPr lang="en-US" sz="1200" b="0" i="1" u="none" strike="noStrike">
                <a:solidFill>
                  <a:schemeClr val="dk1"/>
                </a:solidFill>
                <a:latin typeface="Calibri"/>
                <a:ea typeface="Calibri"/>
                <a:cs typeface="Calibri"/>
                <a:sym typeface="Calibri"/>
              </a:rPr>
              <a:t>also appear in the SELECT clause, </a:t>
            </a:r>
            <a:r>
              <a:rPr lang="en-US" sz="1200" b="0" i="0" u="none" strike="noStrike">
                <a:solidFill>
                  <a:schemeClr val="dk1"/>
                </a:solidFill>
                <a:latin typeface="Calibri"/>
                <a:ea typeface="Calibri"/>
                <a:cs typeface="Calibri"/>
                <a:sym typeface="Calibri"/>
              </a:rPr>
              <a:t>so that the value resulting from applying each aggregate function to a group of tuples appears along with the value of the grouping attribute(s).</a:t>
            </a:r>
            <a:endParaRPr/>
          </a:p>
        </p:txBody>
      </p:sp>
      <p:sp>
        <p:nvSpPr>
          <p:cNvPr id="444" name="Google Shape;444;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the grouping attribute has NULL as a possible value, then a separate group is created for the null value (e.g., null Dno in the above query)</a:t>
            </a:r>
            <a:endParaRPr/>
          </a:p>
          <a:p>
            <a:pPr marL="0" lvl="0" indent="0" algn="l" rtl="0">
              <a:spcBef>
                <a:spcPts val="0"/>
              </a:spcBef>
              <a:spcAft>
                <a:spcPts val="0"/>
              </a:spcAft>
              <a:buNone/>
            </a:pPr>
            <a:endParaRPr/>
          </a:p>
        </p:txBody>
      </p:sp>
      <p:sp>
        <p:nvSpPr>
          <p:cNvPr id="451" name="Google Shape;45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Q25: SELECT Pnumber, Pname, COUNT (*)</a:t>
            </a:r>
            <a:endParaRPr/>
          </a:p>
          <a:p>
            <a:pPr marL="0" lvl="0" indent="0" algn="l" rtl="0">
              <a:spcBef>
                <a:spcPts val="0"/>
              </a:spcBef>
              <a:spcAft>
                <a:spcPts val="0"/>
              </a:spcAft>
              <a:buNone/>
            </a:pPr>
            <a:r>
              <a:rPr lang="en-US"/>
              <a:t>FROM PROJECT, WORKS_ON</a:t>
            </a:r>
            <a:endParaRPr/>
          </a:p>
          <a:p>
            <a:pPr marL="0" lvl="0" indent="0" algn="l" rtl="0">
              <a:spcBef>
                <a:spcPts val="0"/>
              </a:spcBef>
              <a:spcAft>
                <a:spcPts val="0"/>
              </a:spcAft>
              <a:buNone/>
            </a:pPr>
            <a:r>
              <a:rPr lang="en-US"/>
              <a:t>WHERE Pnumber = Pno</a:t>
            </a:r>
            <a:endParaRPr/>
          </a:p>
          <a:p>
            <a:pPr marL="0" lvl="0" indent="0" algn="l" rtl="0">
              <a:spcBef>
                <a:spcPts val="0"/>
              </a:spcBef>
              <a:spcAft>
                <a:spcPts val="0"/>
              </a:spcAft>
              <a:buNone/>
            </a:pPr>
            <a:r>
              <a:rPr lang="en-US"/>
              <a:t>GROUP BY </a:t>
            </a:r>
            <a:r>
              <a:rPr lang="en-US" b="1"/>
              <a:t>Pnumber, Pname;</a:t>
            </a:r>
            <a:endParaRPr/>
          </a:p>
        </p:txBody>
      </p:sp>
      <p:sp>
        <p:nvSpPr>
          <p:cNvPr id="460" name="Google Shape;46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Q26: SELECT Pnumber, Pname, COUNT (*)</a:t>
            </a:r>
            <a:endParaRPr/>
          </a:p>
          <a:p>
            <a:pPr marL="0" lvl="0" indent="0" algn="l" rtl="0">
              <a:spcBef>
                <a:spcPts val="0"/>
              </a:spcBef>
              <a:spcAft>
                <a:spcPts val="0"/>
              </a:spcAft>
              <a:buNone/>
            </a:pPr>
            <a:r>
              <a:rPr lang="en-US"/>
              <a:t>FROM PROJECT, WORKS_ON</a:t>
            </a:r>
            <a:endParaRPr/>
          </a:p>
          <a:p>
            <a:pPr marL="0" lvl="0" indent="0" algn="l" rtl="0">
              <a:spcBef>
                <a:spcPts val="0"/>
              </a:spcBef>
              <a:spcAft>
                <a:spcPts val="0"/>
              </a:spcAft>
              <a:buNone/>
            </a:pPr>
            <a:r>
              <a:rPr lang="en-US"/>
              <a:t>WHERE Pnumber = Pno</a:t>
            </a:r>
            <a:endParaRPr/>
          </a:p>
          <a:p>
            <a:pPr marL="0" lvl="0" indent="0" algn="l" rtl="0">
              <a:spcBef>
                <a:spcPts val="0"/>
              </a:spcBef>
              <a:spcAft>
                <a:spcPts val="0"/>
              </a:spcAft>
              <a:buNone/>
            </a:pPr>
            <a:r>
              <a:rPr lang="en-US"/>
              <a:t>GROUP BY Pnumber, Pname</a:t>
            </a:r>
            <a:endParaRPr/>
          </a:p>
          <a:p>
            <a:pPr marL="0" lvl="0" indent="0" algn="l" rtl="0">
              <a:spcBef>
                <a:spcPts val="0"/>
              </a:spcBef>
              <a:spcAft>
                <a:spcPts val="0"/>
              </a:spcAft>
              <a:buNone/>
            </a:pPr>
            <a:r>
              <a:rPr lang="en-US"/>
              <a:t>HAVING COUNT (*) &gt; 2;</a:t>
            </a:r>
            <a:endParaRPr/>
          </a:p>
        </p:txBody>
      </p:sp>
      <p:sp>
        <p:nvSpPr>
          <p:cNvPr id="475" name="Google Shape;475;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t>
            </a:r>
            <a:r>
              <a:rPr lang="en-US" dirty="0" err="1"/>
              <a:t>Fname</a:t>
            </a:r>
            <a:r>
              <a:rPr lang="en-US" dirty="0"/>
              <a:t>, </a:t>
            </a:r>
            <a:r>
              <a:rPr lang="en-US" dirty="0" err="1"/>
              <a:t>Lname</a:t>
            </a:r>
            <a:r>
              <a:rPr lang="en-US" dirty="0"/>
              <a:t>, Address FROM EMPLOYEE, DEPARTMENT WHERE </a:t>
            </a:r>
            <a:r>
              <a:rPr lang="en-US" dirty="0" err="1"/>
              <a:t>Dname</a:t>
            </a:r>
            <a:r>
              <a:rPr lang="en-US" dirty="0"/>
              <a:t> = ‘Research’ AND </a:t>
            </a:r>
            <a:r>
              <a:rPr lang="en-US" dirty="0" err="1"/>
              <a:t>Dnumber</a:t>
            </a:r>
            <a:r>
              <a:rPr lang="en-US" dirty="0"/>
              <a:t> = </a:t>
            </a:r>
            <a:r>
              <a:rPr lang="en-US" dirty="0" err="1"/>
              <a:t>Dno</a:t>
            </a:r>
            <a:r>
              <a:rPr lang="en-US" dirty="0"/>
              <a:t>;</a:t>
            </a:r>
            <a:endParaRPr dirty="0"/>
          </a:p>
          <a:p>
            <a:pPr marL="0" marR="0" lvl="0" indent="0" algn="l" rtl="0">
              <a:lnSpc>
                <a:spcPct val="100000"/>
              </a:lnSpc>
              <a:spcBef>
                <a:spcPts val="0"/>
              </a:spcBef>
              <a:spcAft>
                <a:spcPts val="0"/>
              </a:spcAft>
              <a:buClr>
                <a:schemeClr val="dk1"/>
              </a:buClr>
              <a:buSzPts val="1200"/>
              <a:buFont typeface="Calibri"/>
              <a:buNone/>
            </a:pPr>
            <a:r>
              <a:rPr lang="en-US" dirty="0"/>
              <a:t>In the WHERE clause of Q1, the condition </a:t>
            </a:r>
            <a:r>
              <a:rPr lang="en-US" dirty="0" err="1"/>
              <a:t>Dname</a:t>
            </a:r>
            <a:r>
              <a:rPr lang="en-US" dirty="0"/>
              <a:t> = ‘Research’ is a selection condition that chooses the particular tuple of interest in the DEPARTMENT table, because </a:t>
            </a:r>
            <a:r>
              <a:rPr lang="en-US" dirty="0" err="1"/>
              <a:t>Dname</a:t>
            </a:r>
            <a:r>
              <a:rPr lang="en-US" dirty="0"/>
              <a:t> is an attribute of DEPARTMENT. The condition </a:t>
            </a:r>
            <a:r>
              <a:rPr lang="en-US" dirty="0" err="1"/>
              <a:t>Dnumber</a:t>
            </a:r>
            <a:r>
              <a:rPr lang="en-US" dirty="0"/>
              <a:t> = </a:t>
            </a:r>
            <a:r>
              <a:rPr lang="en-US" dirty="0" err="1"/>
              <a:t>Dno</a:t>
            </a:r>
            <a:r>
              <a:rPr lang="en-US" dirty="0"/>
              <a:t> is called a join condition, because it combines two tuples: one from DEPARTMENT and one from EMPLOYEE, whenever the value of </a:t>
            </a:r>
            <a:r>
              <a:rPr lang="en-US" dirty="0" err="1"/>
              <a:t>Dnumber</a:t>
            </a:r>
            <a:r>
              <a:rPr lang="en-US" dirty="0"/>
              <a:t> in DEPARTMENT is equal to the value of </a:t>
            </a:r>
            <a:r>
              <a:rPr lang="en-US" dirty="0" err="1"/>
              <a:t>Dno</a:t>
            </a:r>
            <a:r>
              <a:rPr lang="en-US" dirty="0"/>
              <a:t> in EMPLOYEE. The result of query Q1 is shown in Figure 6.3(b). In general, any number of selection and join conditions may be specified in a single SQL query. A query that involves only selection and join conditions plus projection attributes is known as a select-project-join query. The next example is a select-project-join query with two join conditions</a:t>
            </a:r>
            <a:endParaRPr dirty="0"/>
          </a:p>
          <a:p>
            <a:pPr marL="0" lvl="0" indent="0" algn="l" rtl="0">
              <a:spcBef>
                <a:spcPts val="0"/>
              </a:spcBef>
              <a:spcAft>
                <a:spcPts val="0"/>
              </a:spcAft>
              <a:buNone/>
            </a:pPr>
            <a:endParaRPr dirty="0"/>
          </a:p>
        </p:txBody>
      </p:sp>
      <p:sp>
        <p:nvSpPr>
          <p:cNvPr id="117" name="Google Shape;11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Q27: SELECT Pnumber, Pname, COUNT (*)</a:t>
            </a:r>
            <a:endParaRPr/>
          </a:p>
          <a:p>
            <a:pPr marL="0" lvl="0" indent="0" algn="l" rtl="0">
              <a:spcBef>
                <a:spcPts val="0"/>
              </a:spcBef>
              <a:spcAft>
                <a:spcPts val="0"/>
              </a:spcAft>
              <a:buNone/>
            </a:pPr>
            <a:r>
              <a:rPr lang="en-US"/>
              <a:t>FROM PROJECT, WORKS_ON, EMPLOYEE</a:t>
            </a:r>
            <a:endParaRPr/>
          </a:p>
          <a:p>
            <a:pPr marL="0" lvl="0" indent="0" algn="l" rtl="0">
              <a:spcBef>
                <a:spcPts val="0"/>
              </a:spcBef>
              <a:spcAft>
                <a:spcPts val="0"/>
              </a:spcAft>
              <a:buNone/>
            </a:pPr>
            <a:r>
              <a:rPr lang="en-US"/>
              <a:t>WHERE Pnumber = Pno AND Ssn = Essn AND Dno = 5</a:t>
            </a:r>
            <a:endParaRPr/>
          </a:p>
          <a:p>
            <a:pPr marL="0" lvl="0" indent="0" algn="l" rtl="0">
              <a:spcBef>
                <a:spcPts val="0"/>
              </a:spcBef>
              <a:spcAft>
                <a:spcPts val="0"/>
              </a:spcAft>
              <a:buNone/>
            </a:pPr>
            <a:r>
              <a:rPr lang="en-US"/>
              <a:t>GROUP BY Pnumber, Pname;</a:t>
            </a:r>
            <a:endParaRPr/>
          </a:p>
        </p:txBody>
      </p:sp>
      <p:sp>
        <p:nvSpPr>
          <p:cNvPr id="483" name="Google Shape;483;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wildcard </a:t>
            </a:r>
            <a:r>
              <a:rPr lang="en-US" dirty="0" err="1"/>
              <a:t>characte</a:t>
            </a:r>
            <a:endParaRPr lang="en-US" dirty="0"/>
          </a:p>
        </p:txBody>
      </p:sp>
      <p:sp>
        <p:nvSpPr>
          <p:cNvPr id="4" name="Slide Number Placeholder 3"/>
          <p:cNvSpPr>
            <a:spLocks noGrp="1"/>
          </p:cNvSpPr>
          <p:nvPr>
            <p:ph type="sldNum" sz="quarter" idx="10"/>
          </p:nvPr>
        </p:nvSpPr>
        <p:spPr/>
        <p:txBody>
          <a:bodyPr/>
          <a:lstStyle/>
          <a:p>
            <a:fld id="{DE2FF991-77B2-4FCF-9148-EB32349A36D0}" type="slidenum">
              <a:rPr lang="en-US" smtClean="0"/>
              <a:t>51</a:t>
            </a:fld>
            <a:endParaRPr lang="en-US"/>
          </a:p>
        </p:txBody>
      </p:sp>
    </p:spTree>
    <p:extLst>
      <p:ext uri="{BB962C8B-B14F-4D97-AF65-F5344CB8AC3E}">
        <p14:creationId xmlns:p14="http://schemas.microsoft.com/office/powerpoint/2010/main" val="3188924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 underscore or % is needed as a literal character in the string, the character</a:t>
            </a:r>
            <a:r>
              <a:rPr lang="en-US" baseline="0" dirty="0"/>
              <a:t> </a:t>
            </a:r>
            <a:r>
              <a:rPr lang="en-US" dirty="0"/>
              <a:t>should be preceded by an escape character, which is specified after the string using</a:t>
            </a:r>
            <a:r>
              <a:rPr lang="en-US" baseline="0" dirty="0"/>
              <a:t> </a:t>
            </a:r>
            <a:r>
              <a:rPr lang="en-US" dirty="0"/>
              <a:t>the keyword ESCAPE. For example, ‘AB\_CD\%EF’ ESCAPE ‘\’ represents the literal</a:t>
            </a:r>
            <a:r>
              <a:rPr lang="en-US" baseline="0" dirty="0"/>
              <a:t> </a:t>
            </a:r>
            <a:r>
              <a:rPr lang="en-US" dirty="0"/>
              <a:t>string ‘AB_CD%EF’ because \ is specified as the escape character. Any character</a:t>
            </a:r>
            <a:r>
              <a:rPr lang="en-US" baseline="0" dirty="0"/>
              <a:t> </a:t>
            </a:r>
            <a:r>
              <a:rPr lang="en-US" dirty="0"/>
              <a:t>not used in the string can be chosen as the escape character. Also, we need a rule</a:t>
            </a:r>
            <a:r>
              <a:rPr lang="en-US" baseline="0" dirty="0"/>
              <a:t> </a:t>
            </a:r>
            <a:r>
              <a:rPr lang="en-US" dirty="0"/>
              <a:t>to specify apostrophes or single quotation marks (‘ ’) if they are to be included in a</a:t>
            </a:r>
            <a:r>
              <a:rPr lang="en-US" baseline="0" dirty="0"/>
              <a:t> </a:t>
            </a:r>
            <a:r>
              <a:rPr lang="en-US" dirty="0"/>
              <a:t>string because they are used to begin and end strings. If an apostrophe (’) is needed,</a:t>
            </a:r>
            <a:r>
              <a:rPr lang="en-US" baseline="0" dirty="0"/>
              <a:t> </a:t>
            </a:r>
            <a:r>
              <a:rPr lang="en-US" dirty="0"/>
              <a:t>it is represented as two consecutive apostrophes (”) so that it will not be interpreted</a:t>
            </a:r>
            <a:r>
              <a:rPr lang="en-US" baseline="0" dirty="0"/>
              <a:t> </a:t>
            </a:r>
            <a:r>
              <a:rPr lang="en-US" dirty="0"/>
              <a:t>as ending the string. Notice that substring comparison</a:t>
            </a:r>
            <a:r>
              <a:rPr lang="en-US" baseline="0" dirty="0"/>
              <a:t> </a:t>
            </a:r>
            <a:r>
              <a:rPr lang="en-US" dirty="0"/>
              <a:t>implies that attribute values</a:t>
            </a:r>
            <a:r>
              <a:rPr lang="en-US" baseline="0" dirty="0"/>
              <a:t> </a:t>
            </a:r>
            <a:r>
              <a:rPr lang="en-US" dirty="0"/>
              <a:t>are not atomic (indivisible) values, as we had assumed in the formal relational</a:t>
            </a:r>
            <a:r>
              <a:rPr lang="en-US" baseline="0" dirty="0"/>
              <a:t> </a:t>
            </a:r>
            <a:r>
              <a:rPr lang="en-US" dirty="0"/>
              <a:t>model</a:t>
            </a:r>
          </a:p>
        </p:txBody>
      </p:sp>
      <p:sp>
        <p:nvSpPr>
          <p:cNvPr id="4" name="Slide Number Placeholder 3"/>
          <p:cNvSpPr>
            <a:spLocks noGrp="1"/>
          </p:cNvSpPr>
          <p:nvPr>
            <p:ph type="sldNum" sz="quarter" idx="10"/>
          </p:nvPr>
        </p:nvSpPr>
        <p:spPr/>
        <p:txBody>
          <a:bodyPr/>
          <a:lstStyle/>
          <a:p>
            <a:fld id="{DE2FF991-77B2-4FCF-9148-EB32349A36D0}" type="slidenum">
              <a:rPr lang="en-US" smtClean="0"/>
              <a:t>52</a:t>
            </a:fld>
            <a:endParaRPr lang="en-US"/>
          </a:p>
        </p:txBody>
      </p:sp>
    </p:spTree>
    <p:extLst>
      <p:ext uri="{BB962C8B-B14F-4D97-AF65-F5344CB8AC3E}">
        <p14:creationId xmlns:p14="http://schemas.microsoft.com/office/powerpoint/2010/main" val="41778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FROM clause in Q1A contains a single </a:t>
            </a:r>
            <a:r>
              <a:rPr lang="en-US" sz="1200" b="0" i="1" u="none" strike="noStrike">
                <a:solidFill>
                  <a:schemeClr val="dk1"/>
                </a:solidFill>
                <a:latin typeface="Calibri"/>
                <a:ea typeface="Calibri"/>
                <a:cs typeface="Calibri"/>
                <a:sym typeface="Calibri"/>
              </a:rPr>
              <a:t>joined table.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attributes of such a table are all the attributes of the first table, EMPLOYEE, followed by all the attributes of the second table, DEPARTMENT.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concept of a joined table also allows the user to specify different types of join, such as NATURAL JOIN and various types of OUTER JOIN. </a:t>
            </a:r>
            <a:endParaRPr/>
          </a:p>
        </p:txBody>
      </p:sp>
      <p:sp>
        <p:nvSpPr>
          <p:cNvPr id="125" name="Google Shape;12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t>
            </a:r>
            <a:r>
              <a:rPr lang="en-US" dirty="0" err="1"/>
              <a:t>Fname</a:t>
            </a:r>
            <a:r>
              <a:rPr lang="en-US" dirty="0"/>
              <a:t>, </a:t>
            </a:r>
            <a:r>
              <a:rPr lang="en-US" dirty="0" err="1"/>
              <a:t>Lname</a:t>
            </a:r>
            <a:r>
              <a:rPr lang="en-US" dirty="0"/>
              <a:t>, Address FROM EMPLOYEE, DEPARTMENT WHERE </a:t>
            </a:r>
            <a:r>
              <a:rPr lang="en-US" dirty="0" err="1"/>
              <a:t>Dname</a:t>
            </a:r>
            <a:r>
              <a:rPr lang="en-US" dirty="0"/>
              <a:t> = ‘Research’ AND </a:t>
            </a:r>
            <a:r>
              <a:rPr lang="en-US" dirty="0" err="1"/>
              <a:t>Dnumber</a:t>
            </a:r>
            <a:r>
              <a:rPr lang="en-US" dirty="0"/>
              <a:t> = </a:t>
            </a:r>
            <a:r>
              <a:rPr lang="en-US" dirty="0" err="1"/>
              <a:t>Dno</a:t>
            </a:r>
            <a:r>
              <a:rPr lang="en-US" dirty="0"/>
              <a:t>;</a:t>
            </a:r>
            <a:endParaRPr dirty="0"/>
          </a:p>
        </p:txBody>
      </p:sp>
      <p:sp>
        <p:nvSpPr>
          <p:cNvPr id="134" name="Google Shape;13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t>
            </a:r>
            <a:r>
              <a:rPr lang="en-US" dirty="0" err="1"/>
              <a:t>Pnumber</a:t>
            </a:r>
            <a:r>
              <a:rPr lang="en-US" dirty="0"/>
              <a:t>, </a:t>
            </a:r>
            <a:r>
              <a:rPr lang="en-US" dirty="0" err="1"/>
              <a:t>Dnum</a:t>
            </a:r>
            <a:r>
              <a:rPr lang="en-US" dirty="0"/>
              <a:t>, </a:t>
            </a:r>
            <a:r>
              <a:rPr lang="en-US" dirty="0" err="1"/>
              <a:t>Lname</a:t>
            </a:r>
            <a:r>
              <a:rPr lang="en-US" dirty="0"/>
              <a:t>, Address, </a:t>
            </a:r>
            <a:r>
              <a:rPr lang="en-US" dirty="0" err="1"/>
              <a:t>Bdate</a:t>
            </a:r>
            <a:r>
              <a:rPr lang="en-US" dirty="0"/>
              <a:t> FROM PROJECT, DEPARTMENT, EMPLOYEE WHERE </a:t>
            </a:r>
            <a:r>
              <a:rPr lang="en-US" dirty="0" err="1"/>
              <a:t>Dnum</a:t>
            </a:r>
            <a:r>
              <a:rPr lang="en-US" dirty="0"/>
              <a:t> = </a:t>
            </a:r>
            <a:r>
              <a:rPr lang="en-US" dirty="0" err="1"/>
              <a:t>Dnumber</a:t>
            </a:r>
            <a:r>
              <a:rPr lang="en-US" dirty="0"/>
              <a:t> AND </a:t>
            </a:r>
            <a:r>
              <a:rPr lang="en-US" dirty="0" err="1"/>
              <a:t>Mgr_ssn</a:t>
            </a:r>
            <a:r>
              <a:rPr lang="en-US" dirty="0"/>
              <a:t> = </a:t>
            </a:r>
            <a:r>
              <a:rPr lang="en-US" dirty="0" err="1"/>
              <a:t>Ssn</a:t>
            </a:r>
            <a:r>
              <a:rPr lang="en-US" dirty="0"/>
              <a:t> AND </a:t>
            </a:r>
            <a:r>
              <a:rPr lang="en-US" dirty="0" err="1"/>
              <a:t>Plocation</a:t>
            </a:r>
            <a:r>
              <a:rPr lang="en-US" dirty="0"/>
              <a:t> = ‘Stafford’</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In the WHERE clause of Q1, the condition </a:t>
            </a:r>
            <a:r>
              <a:rPr lang="en-US" dirty="0" err="1"/>
              <a:t>Dname</a:t>
            </a:r>
            <a:r>
              <a:rPr lang="en-US" dirty="0"/>
              <a:t> = ‘Research’ is a selection condition that chooses the particular tuple of interest in the DEPARTMENT table, because </a:t>
            </a:r>
            <a:r>
              <a:rPr lang="en-US" dirty="0" err="1"/>
              <a:t>Dname</a:t>
            </a:r>
            <a:r>
              <a:rPr lang="en-US" dirty="0"/>
              <a:t> is an attribute of DEPARTMENT. The condition </a:t>
            </a:r>
            <a:r>
              <a:rPr lang="en-US" dirty="0" err="1"/>
              <a:t>Dnumber</a:t>
            </a:r>
            <a:r>
              <a:rPr lang="en-US" dirty="0"/>
              <a:t> = </a:t>
            </a:r>
            <a:r>
              <a:rPr lang="en-US" dirty="0" err="1"/>
              <a:t>Dno</a:t>
            </a:r>
            <a:r>
              <a:rPr lang="en-US" dirty="0"/>
              <a:t> is called a join condition, because it combines two tuples: one from DEPARTMENT and one from EMPLOYEE, whenever the value of </a:t>
            </a:r>
            <a:r>
              <a:rPr lang="en-US" dirty="0" err="1"/>
              <a:t>Dnumber</a:t>
            </a:r>
            <a:r>
              <a:rPr lang="en-US" dirty="0"/>
              <a:t> in DEPARTMENT is equal to the value of </a:t>
            </a:r>
            <a:r>
              <a:rPr lang="en-US" dirty="0" err="1"/>
              <a:t>Dno</a:t>
            </a:r>
            <a:r>
              <a:rPr lang="en-US" dirty="0"/>
              <a:t> in EMPLOYEE. The result of query Q1 is shown in Figure 6.3(b). In general, any number of selection and join conditions may be specified in a single SQL query. A query that involves only selection and join conditions plus projection attributes is known as a select-project-join query. The next example is a select-project-join query with two join conditions</a:t>
            </a:r>
            <a:endParaRPr dirty="0"/>
          </a:p>
          <a:p>
            <a:pPr marL="0" lvl="0" indent="0" algn="l" rtl="0">
              <a:spcBef>
                <a:spcPts val="0"/>
              </a:spcBef>
              <a:spcAft>
                <a:spcPts val="0"/>
              </a:spcAft>
              <a:buNone/>
            </a:pPr>
            <a:endParaRPr dirty="0"/>
          </a:p>
        </p:txBody>
      </p:sp>
      <p:sp>
        <p:nvSpPr>
          <p:cNvPr id="142" name="Google Shape;14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SELECT </a:t>
            </a:r>
            <a:r>
              <a:rPr lang="en-US" dirty="0" err="1"/>
              <a:t>Pnumber</a:t>
            </a:r>
            <a:r>
              <a:rPr lang="en-US" dirty="0"/>
              <a:t>, </a:t>
            </a:r>
            <a:r>
              <a:rPr lang="en-US" dirty="0" err="1"/>
              <a:t>Dnum</a:t>
            </a:r>
            <a:r>
              <a:rPr lang="en-US" dirty="0"/>
              <a:t>, </a:t>
            </a:r>
            <a:r>
              <a:rPr lang="en-US" dirty="0" err="1"/>
              <a:t>Lname</a:t>
            </a:r>
            <a:r>
              <a:rPr lang="en-US" dirty="0"/>
              <a:t>, Address, </a:t>
            </a:r>
            <a:r>
              <a:rPr lang="en-US" dirty="0" err="1"/>
              <a:t>Bdate</a:t>
            </a:r>
            <a:r>
              <a:rPr lang="en-US" dirty="0"/>
              <a:t> FROM PROJECT, DEPARTMENT, EMPLOYEE WHERE </a:t>
            </a:r>
            <a:r>
              <a:rPr lang="en-US" dirty="0" err="1"/>
              <a:t>Dnum</a:t>
            </a:r>
            <a:r>
              <a:rPr lang="en-US" dirty="0"/>
              <a:t> = </a:t>
            </a:r>
            <a:r>
              <a:rPr lang="en-US" dirty="0" err="1"/>
              <a:t>Dnumber</a:t>
            </a:r>
            <a:r>
              <a:rPr lang="en-US" dirty="0"/>
              <a:t> AND </a:t>
            </a:r>
            <a:r>
              <a:rPr lang="en-US" dirty="0" err="1"/>
              <a:t>Mgr_ssn</a:t>
            </a:r>
            <a:r>
              <a:rPr lang="en-US" dirty="0"/>
              <a:t> = </a:t>
            </a:r>
            <a:r>
              <a:rPr lang="en-US" dirty="0" err="1"/>
              <a:t>Ssn</a:t>
            </a:r>
            <a:r>
              <a:rPr lang="en-US" dirty="0"/>
              <a:t> AND </a:t>
            </a:r>
            <a:r>
              <a:rPr lang="en-US" dirty="0" err="1"/>
              <a:t>Plocation</a:t>
            </a:r>
            <a:r>
              <a:rPr lang="en-US" dirty="0"/>
              <a:t> = ‘Stafford’</a:t>
            </a:r>
            <a:endParaRPr dirty="0"/>
          </a:p>
          <a:p>
            <a:pPr marL="0" lvl="0" indent="0" algn="l" rtl="0">
              <a:spcBef>
                <a:spcPts val="0"/>
              </a:spcBef>
              <a:spcAft>
                <a:spcPts val="0"/>
              </a:spcAft>
              <a:buNone/>
            </a:pPr>
            <a:endParaRPr dirty="0"/>
          </a:p>
        </p:txBody>
      </p:sp>
      <p:sp>
        <p:nvSpPr>
          <p:cNvPr id="150" name="Google Shape;15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82"/>
          <p:cNvPicPr preferRelativeResize="0"/>
          <p:nvPr/>
        </p:nvPicPr>
        <p:blipFill rotWithShape="1">
          <a:blip r:embed="rId2">
            <a:alphaModFix/>
          </a:blip>
          <a:srcRect l="27226" t="18084" r="28977" b="12181"/>
          <a:stretch/>
        </p:blipFill>
        <p:spPr>
          <a:xfrm>
            <a:off x="7922623" y="205437"/>
            <a:ext cx="1071154" cy="1157939"/>
          </a:xfrm>
          <a:prstGeom prst="rect">
            <a:avLst/>
          </a:prstGeom>
          <a:noFill/>
          <a:ln>
            <a:noFill/>
          </a:ln>
        </p:spPr>
      </p:pic>
      <p:sp>
        <p:nvSpPr>
          <p:cNvPr id="22" name="Google Shape;22;p82"/>
          <p:cNvSpPr/>
          <p:nvPr/>
        </p:nvSpPr>
        <p:spPr>
          <a:xfrm>
            <a:off x="0" y="0"/>
            <a:ext cx="9144000" cy="235131"/>
          </a:xfrm>
          <a:prstGeom prst="rect">
            <a:avLst/>
          </a:prstGeom>
          <a:solidFill>
            <a:srgbClr val="2E75B5"/>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82"/>
          <p:cNvSpPr/>
          <p:nvPr/>
        </p:nvSpPr>
        <p:spPr>
          <a:xfrm>
            <a:off x="0" y="6622869"/>
            <a:ext cx="9144000" cy="235131"/>
          </a:xfrm>
          <a:prstGeom prst="rect">
            <a:avLst/>
          </a:prstGeom>
          <a:solidFill>
            <a:srgbClr val="2E75B5"/>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9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9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9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9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9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8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8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8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0" name="Google Shape;30;p83"/>
          <p:cNvPicPr preferRelativeResize="0"/>
          <p:nvPr/>
        </p:nvPicPr>
        <p:blipFill rotWithShape="1">
          <a:blip r:embed="rId2">
            <a:alphaModFix/>
          </a:blip>
          <a:srcRect l="27226" t="18084" r="28977" b="12181"/>
          <a:stretch/>
        </p:blipFill>
        <p:spPr>
          <a:xfrm>
            <a:off x="7922623" y="205437"/>
            <a:ext cx="1071154" cy="1157939"/>
          </a:xfrm>
          <a:prstGeom prst="rect">
            <a:avLst/>
          </a:prstGeom>
          <a:noFill/>
          <a:ln>
            <a:noFill/>
          </a:ln>
        </p:spPr>
      </p:pic>
      <p:sp>
        <p:nvSpPr>
          <p:cNvPr id="31" name="Google Shape;31;p83"/>
          <p:cNvSpPr/>
          <p:nvPr/>
        </p:nvSpPr>
        <p:spPr>
          <a:xfrm>
            <a:off x="0" y="0"/>
            <a:ext cx="9144000" cy="235131"/>
          </a:xfrm>
          <a:prstGeom prst="rect">
            <a:avLst/>
          </a:prstGeom>
          <a:solidFill>
            <a:srgbClr val="2E75B5"/>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83"/>
          <p:cNvSpPr/>
          <p:nvPr/>
        </p:nvSpPr>
        <p:spPr>
          <a:xfrm>
            <a:off x="0" y="6622869"/>
            <a:ext cx="9144000" cy="235131"/>
          </a:xfrm>
          <a:prstGeom prst="rect">
            <a:avLst/>
          </a:prstGeom>
          <a:solidFill>
            <a:srgbClr val="2E75B5"/>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8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8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8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8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8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8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8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8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9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0"/>
          <p:cNvSpPr>
            <a:spLocks noGrp="1"/>
          </p:cNvSpPr>
          <p:nvPr>
            <p:ph type="pic" idx="2"/>
          </p:nvPr>
        </p:nvSpPr>
        <p:spPr>
          <a:xfrm>
            <a:off x="3887391" y="987426"/>
            <a:ext cx="4629150" cy="4873625"/>
          </a:xfrm>
          <a:prstGeom prst="rect">
            <a:avLst/>
          </a:prstGeom>
          <a:noFill/>
          <a:ln>
            <a:noFill/>
          </a:ln>
        </p:spPr>
      </p:sp>
      <p:sp>
        <p:nvSpPr>
          <p:cNvPr id="74" name="Google Shape;74;p9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9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b="1"/>
              <a:t>Database Systems</a:t>
            </a:r>
            <a:endParaRPr/>
          </a:p>
        </p:txBody>
      </p:sp>
      <p:sp>
        <p:nvSpPr>
          <p:cNvPr id="95" name="Google Shape;95;p1"/>
          <p:cNvSpPr txBox="1">
            <a:spLocks noGrp="1"/>
          </p:cNvSpPr>
          <p:nvPr>
            <p:ph type="subTitle" idx="1"/>
          </p:nvPr>
        </p:nvSpPr>
        <p:spPr>
          <a:xfrm>
            <a:off x="685799" y="3602038"/>
            <a:ext cx="7490791" cy="1655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b="1"/>
              <a:t>Chapter # 7</a:t>
            </a:r>
            <a:endParaRPr/>
          </a:p>
          <a:p>
            <a:pPr marL="0" lvl="0" indent="0" algn="l" rtl="0">
              <a:lnSpc>
                <a:spcPct val="90000"/>
              </a:lnSpc>
              <a:spcBef>
                <a:spcPts val="1000"/>
              </a:spcBef>
              <a:spcAft>
                <a:spcPts val="0"/>
              </a:spcAft>
              <a:buClr>
                <a:schemeClr val="dk1"/>
              </a:buClr>
              <a:buSzPts val="2800"/>
              <a:buNone/>
            </a:pPr>
            <a:r>
              <a:rPr lang="en-US" sz="2800" b="1"/>
              <a:t>More SQL: Complex Queries, Triggers, Views, and Schema Modification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body" idx="1"/>
          </p:nvPr>
        </p:nvSpPr>
        <p:spPr>
          <a:xfrm>
            <a:off x="0" y="476250"/>
            <a:ext cx="3261425" cy="569595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b="1" dirty="0"/>
              <a:t>Query 2. For every project located in ‘Stafford’, list the project number, the controlling department number, and the department manager’s last name, address, and birth </a:t>
            </a:r>
            <a:r>
              <a:rPr lang="en-US" b="1" dirty="0" smtClean="0"/>
              <a:t>date</a:t>
            </a:r>
          </a:p>
          <a:p>
            <a:pPr marL="0" lvl="0" indent="0">
              <a:spcBef>
                <a:spcPts val="0"/>
              </a:spcBef>
              <a:buNone/>
            </a:pPr>
            <a:r>
              <a:rPr lang="en-US" sz="1900" dirty="0"/>
              <a:t>Q2A: SELECT </a:t>
            </a:r>
            <a:r>
              <a:rPr lang="en-US" sz="1900" dirty="0" err="1"/>
              <a:t>Pnumber</a:t>
            </a:r>
            <a:r>
              <a:rPr lang="en-US" sz="1900" dirty="0"/>
              <a:t>, </a:t>
            </a:r>
            <a:r>
              <a:rPr lang="en-US" sz="1900" dirty="0" err="1"/>
              <a:t>Dnum</a:t>
            </a:r>
            <a:r>
              <a:rPr lang="en-US" sz="1900" dirty="0"/>
              <a:t>, </a:t>
            </a:r>
            <a:r>
              <a:rPr lang="en-US" sz="1900" dirty="0" err="1"/>
              <a:t>Lname</a:t>
            </a:r>
            <a:r>
              <a:rPr lang="en-US" sz="1900" dirty="0"/>
              <a:t>, Address, </a:t>
            </a:r>
            <a:r>
              <a:rPr lang="en-US" sz="1900" dirty="0" err="1"/>
              <a:t>Bdate</a:t>
            </a:r>
            <a:endParaRPr lang="en-US" sz="1900" dirty="0"/>
          </a:p>
          <a:p>
            <a:pPr marL="0" lvl="0" indent="0">
              <a:spcBef>
                <a:spcPts val="0"/>
              </a:spcBef>
              <a:buNone/>
            </a:pPr>
            <a:r>
              <a:rPr lang="en-US" sz="1900" dirty="0"/>
              <a:t>FROM ((PROJECT JOIN DEPARTMENT ON </a:t>
            </a:r>
            <a:r>
              <a:rPr lang="en-US" sz="1900" dirty="0" err="1"/>
              <a:t>Dnum</a:t>
            </a:r>
            <a:r>
              <a:rPr lang="en-US" sz="1900" dirty="0"/>
              <a:t> = </a:t>
            </a:r>
            <a:r>
              <a:rPr lang="en-US" sz="1900" dirty="0" err="1"/>
              <a:t>Dnumber</a:t>
            </a:r>
            <a:r>
              <a:rPr lang="en-US" sz="1900" dirty="0"/>
              <a:t>)</a:t>
            </a:r>
          </a:p>
          <a:p>
            <a:pPr marL="0" lvl="0" indent="0">
              <a:spcBef>
                <a:spcPts val="0"/>
              </a:spcBef>
              <a:buNone/>
            </a:pPr>
            <a:r>
              <a:rPr lang="en-US" sz="1900" dirty="0"/>
              <a:t>JOIN EMPLOYEE ON </a:t>
            </a:r>
            <a:r>
              <a:rPr lang="en-US" sz="1900" dirty="0" err="1"/>
              <a:t>Mgr_ssn</a:t>
            </a:r>
            <a:r>
              <a:rPr lang="en-US" sz="1900" dirty="0"/>
              <a:t> = </a:t>
            </a:r>
            <a:r>
              <a:rPr lang="en-US" sz="1900" dirty="0" err="1"/>
              <a:t>Ssn</a:t>
            </a:r>
            <a:r>
              <a:rPr lang="en-US" sz="1900" dirty="0"/>
              <a:t>)</a:t>
            </a:r>
          </a:p>
          <a:p>
            <a:pPr marL="0" lvl="0" indent="0">
              <a:spcBef>
                <a:spcPts val="0"/>
              </a:spcBef>
              <a:buNone/>
            </a:pPr>
            <a:r>
              <a:rPr lang="en-US" sz="1900" dirty="0"/>
              <a:t>WHERE </a:t>
            </a:r>
            <a:r>
              <a:rPr lang="en-US" sz="1900" dirty="0" err="1"/>
              <a:t>Plocation</a:t>
            </a:r>
            <a:r>
              <a:rPr lang="en-US" sz="1900" dirty="0"/>
              <a:t> = ‘Stafford’;</a:t>
            </a:r>
          </a:p>
          <a:p>
            <a:pPr marL="0" lvl="0" indent="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b="1" dirty="0"/>
          </a:p>
        </p:txBody>
      </p:sp>
      <p:pic>
        <p:nvPicPr>
          <p:cNvPr id="161" name="Google Shape;161;p10"/>
          <p:cNvPicPr preferRelativeResize="0"/>
          <p:nvPr/>
        </p:nvPicPr>
        <p:blipFill rotWithShape="1">
          <a:blip r:embed="rId3">
            <a:alphaModFix/>
          </a:blip>
          <a:srcRect/>
          <a:stretch/>
        </p:blipFill>
        <p:spPr>
          <a:xfrm>
            <a:off x="3350172" y="0"/>
            <a:ext cx="5793828"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Ambiguous Attribute Names, Aliasing, Renaming, and Tuple Variables</a:t>
            </a:r>
            <a:endParaRPr/>
          </a:p>
        </p:txBody>
      </p:sp>
      <p:sp>
        <p:nvSpPr>
          <p:cNvPr id="168" name="Google Shape;168;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Same name can be used for two (or more) attributes in different relations</a:t>
            </a:r>
            <a:endParaRPr/>
          </a:p>
          <a:p>
            <a:pPr marL="685800" lvl="1" indent="-228600" algn="l" rtl="0">
              <a:lnSpc>
                <a:spcPct val="90000"/>
              </a:lnSpc>
              <a:spcBef>
                <a:spcPts val="500"/>
              </a:spcBef>
              <a:spcAft>
                <a:spcPts val="0"/>
              </a:spcAft>
              <a:buClr>
                <a:schemeClr val="dk1"/>
              </a:buClr>
              <a:buSzPts val="2400"/>
              <a:buChar char="•"/>
            </a:pPr>
            <a:r>
              <a:rPr lang="en-US"/>
              <a:t>As long as the attributes are in different relations</a:t>
            </a:r>
            <a:endParaRPr/>
          </a:p>
          <a:p>
            <a:pPr marL="685800" lvl="1" indent="-228600" algn="l" rtl="0">
              <a:lnSpc>
                <a:spcPct val="90000"/>
              </a:lnSpc>
              <a:spcBef>
                <a:spcPts val="500"/>
              </a:spcBef>
              <a:spcAft>
                <a:spcPts val="0"/>
              </a:spcAft>
              <a:buClr>
                <a:schemeClr val="dk1"/>
              </a:buClr>
              <a:buSzPts val="2400"/>
              <a:buChar char="•"/>
            </a:pPr>
            <a:r>
              <a:rPr lang="en-US"/>
              <a:t>Must </a:t>
            </a:r>
            <a:r>
              <a:rPr lang="en-US" b="1"/>
              <a:t>qualify</a:t>
            </a:r>
            <a:r>
              <a:rPr lang="en-US"/>
              <a:t> the attribute name with the relation's name to prevent ambiguity</a:t>
            </a:r>
            <a:endParaRPr/>
          </a:p>
          <a:p>
            <a:pPr marL="228600" lvl="0" indent="-50800" algn="l" rtl="0">
              <a:lnSpc>
                <a:spcPct val="90000"/>
              </a:lnSpc>
              <a:spcBef>
                <a:spcPts val="1000"/>
              </a:spcBef>
              <a:spcAft>
                <a:spcPts val="0"/>
              </a:spcAft>
              <a:buClr>
                <a:schemeClr val="dk1"/>
              </a:buClr>
              <a:buSzPts val="2800"/>
              <a:buNone/>
            </a:pPr>
            <a:endParaRPr/>
          </a:p>
        </p:txBody>
      </p:sp>
      <p:pic>
        <p:nvPicPr>
          <p:cNvPr id="169" name="Google Shape;169;p11" descr="Text&#10;&#10;Description automatically generated"/>
          <p:cNvPicPr preferRelativeResize="0"/>
          <p:nvPr/>
        </p:nvPicPr>
        <p:blipFill rotWithShape="1">
          <a:blip r:embed="rId3">
            <a:alphaModFix/>
          </a:blip>
          <a:srcRect/>
          <a:stretch/>
        </p:blipFill>
        <p:spPr>
          <a:xfrm>
            <a:off x="628650" y="3738880"/>
            <a:ext cx="7886700" cy="27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a:spLocks noGrp="1"/>
          </p:cNvSpPr>
          <p:nvPr>
            <p:ph type="title"/>
          </p:nvPr>
        </p:nvSpPr>
        <p:spPr>
          <a:xfrm>
            <a:off x="628650" y="480154"/>
            <a:ext cx="7886700" cy="10955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SELF JOIN</a:t>
            </a:r>
            <a:endParaRPr/>
          </a:p>
        </p:txBody>
      </p:sp>
      <p:pic>
        <p:nvPicPr>
          <p:cNvPr id="176" name="Google Shape;176;p12" descr="fig05_06"/>
          <p:cNvPicPr preferRelativeResize="0">
            <a:picLocks noGrp="1"/>
          </p:cNvPicPr>
          <p:nvPr>
            <p:ph type="body" idx="1"/>
          </p:nvPr>
        </p:nvPicPr>
        <p:blipFill rotWithShape="1">
          <a:blip r:embed="rId3">
            <a:alphaModFix/>
          </a:blip>
          <a:srcRect/>
          <a:stretch/>
        </p:blipFill>
        <p:spPr>
          <a:xfrm>
            <a:off x="4633646" y="1479672"/>
            <a:ext cx="3820158" cy="4865675"/>
          </a:xfrm>
          <a:prstGeom prst="rect">
            <a:avLst/>
          </a:prstGeom>
          <a:noFill/>
          <a:ln>
            <a:noFill/>
          </a:ln>
        </p:spPr>
      </p:pic>
      <p:sp>
        <p:nvSpPr>
          <p:cNvPr id="177" name="Google Shape;177;p12"/>
          <p:cNvSpPr txBox="1"/>
          <p:nvPr/>
        </p:nvSpPr>
        <p:spPr>
          <a:xfrm>
            <a:off x="894080" y="1690688"/>
            <a:ext cx="3536971"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Query 3. For each employee, retrieve the employee’s first and last name and the first and last name of his or her immediate supervisor.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3" descr="Text&#10;&#10;Description automatically generated"/>
          <p:cNvPicPr preferRelativeResize="0">
            <a:picLocks noGrp="1"/>
          </p:cNvPicPr>
          <p:nvPr>
            <p:ph type="body" idx="1"/>
          </p:nvPr>
        </p:nvPicPr>
        <p:blipFill rotWithShape="1">
          <a:blip r:embed="rId3">
            <a:alphaModFix/>
          </a:blip>
          <a:srcRect b="64064"/>
          <a:stretch/>
        </p:blipFill>
        <p:spPr>
          <a:xfrm>
            <a:off x="0" y="1518921"/>
            <a:ext cx="8940800" cy="686397"/>
          </a:xfrm>
          <a:prstGeom prst="rect">
            <a:avLst/>
          </a:prstGeom>
          <a:noFill/>
          <a:ln>
            <a:noFill/>
          </a:ln>
        </p:spPr>
      </p:pic>
      <p:pic>
        <p:nvPicPr>
          <p:cNvPr id="184" name="Google Shape;184;p13" descr="Table&#10;&#10;Description automatically generated"/>
          <p:cNvPicPr preferRelativeResize="0"/>
          <p:nvPr/>
        </p:nvPicPr>
        <p:blipFill rotWithShape="1">
          <a:blip r:embed="rId4">
            <a:alphaModFix/>
          </a:blip>
          <a:srcRect b="10319"/>
          <a:stretch/>
        </p:blipFill>
        <p:spPr>
          <a:xfrm>
            <a:off x="1331928" y="3408681"/>
            <a:ext cx="5617511" cy="2951480"/>
          </a:xfrm>
          <a:prstGeom prst="rect">
            <a:avLst/>
          </a:prstGeom>
          <a:noFill/>
          <a:ln>
            <a:noFill/>
          </a:ln>
        </p:spPr>
      </p:pic>
      <p:sp>
        <p:nvSpPr>
          <p:cNvPr id="185" name="Google Shape;185;p13"/>
          <p:cNvSpPr/>
          <p:nvPr/>
        </p:nvSpPr>
        <p:spPr>
          <a:xfrm>
            <a:off x="551329" y="2205318"/>
            <a:ext cx="753035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SELECT E.Fname, E.Lname, S.Fname, S.Lname FROM EMPLOYEE E, EMPLOYEE S WHERE E.Super_ssn = S.Ssn;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NATURAL JOIN</a:t>
            </a:r>
            <a:r>
              <a:rPr lang="en-US"/>
              <a:t> </a:t>
            </a:r>
            <a:endParaRPr/>
          </a:p>
        </p:txBody>
      </p:sp>
      <p:sp>
        <p:nvSpPr>
          <p:cNvPr id="202" name="Google Shape;202;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In a NATURAL JOIN on two relations R and S, no join condition is specified; </a:t>
            </a:r>
            <a:endParaRPr/>
          </a:p>
          <a:p>
            <a:pPr marL="228600" lvl="0" indent="-228600" algn="l" rtl="0">
              <a:lnSpc>
                <a:spcPct val="90000"/>
              </a:lnSpc>
              <a:spcBef>
                <a:spcPts val="1000"/>
              </a:spcBef>
              <a:spcAft>
                <a:spcPts val="0"/>
              </a:spcAft>
              <a:buClr>
                <a:schemeClr val="dk1"/>
              </a:buClr>
              <a:buSzPct val="100000"/>
              <a:buChar char="•"/>
            </a:pPr>
            <a:r>
              <a:rPr lang="en-US"/>
              <a:t>An implicit EQUIJOIN condition for each pair of attributes with the same name from R and S is created. </a:t>
            </a:r>
            <a:endParaRPr/>
          </a:p>
          <a:p>
            <a:pPr marL="228600" lvl="0" indent="-228600" algn="l" rtl="0">
              <a:lnSpc>
                <a:spcPct val="90000"/>
              </a:lnSpc>
              <a:spcBef>
                <a:spcPts val="1000"/>
              </a:spcBef>
              <a:spcAft>
                <a:spcPts val="0"/>
              </a:spcAft>
              <a:buClr>
                <a:schemeClr val="dk1"/>
              </a:buClr>
              <a:buSzPct val="100000"/>
              <a:buChar char="•"/>
            </a:pPr>
            <a:r>
              <a:rPr lang="en-US"/>
              <a:t>Each such pair of attributes is included only once in the resulting relation. </a:t>
            </a:r>
            <a:endParaRPr/>
          </a:p>
          <a:p>
            <a:pPr marL="0" lvl="0" indent="0" algn="l" rtl="0">
              <a:lnSpc>
                <a:spcPct val="90000"/>
              </a:lnSpc>
              <a:spcBef>
                <a:spcPts val="1000"/>
              </a:spcBef>
              <a:spcAft>
                <a:spcPts val="0"/>
              </a:spcAft>
              <a:buClr>
                <a:schemeClr val="dk1"/>
              </a:buClr>
              <a:buSzPct val="100000"/>
              <a:buNone/>
            </a:pPr>
            <a:r>
              <a:rPr lang="en-US"/>
              <a:t>Q1B: SELECT Fname, Lname, Address, D.Dnumber AS Dno</a:t>
            </a:r>
            <a:endParaRPr/>
          </a:p>
          <a:p>
            <a:pPr marL="0" lvl="0" indent="0" algn="l" rtl="0">
              <a:lnSpc>
                <a:spcPct val="90000"/>
              </a:lnSpc>
              <a:spcBef>
                <a:spcPts val="1000"/>
              </a:spcBef>
              <a:spcAft>
                <a:spcPts val="0"/>
              </a:spcAft>
              <a:buClr>
                <a:schemeClr val="dk1"/>
              </a:buClr>
              <a:buSzPct val="100000"/>
              <a:buNone/>
            </a:pPr>
            <a:r>
              <a:rPr lang="en-US"/>
              <a:t>FROM (EMPLOYEE E NATURAL JOIN DEPARTMENT D</a:t>
            </a:r>
            <a:endParaRPr/>
          </a:p>
          <a:p>
            <a:pPr marL="0" lvl="0" indent="0" algn="l" rtl="0">
              <a:lnSpc>
                <a:spcPct val="90000"/>
              </a:lnSpc>
              <a:spcBef>
                <a:spcPts val="1000"/>
              </a:spcBef>
              <a:spcAft>
                <a:spcPts val="0"/>
              </a:spcAft>
              <a:buClr>
                <a:schemeClr val="dk1"/>
              </a:buClr>
              <a:buSzPct val="100000"/>
              <a:buNone/>
            </a:pPr>
            <a:r>
              <a:rPr lang="en-US"/>
              <a:t>WHERE Dname = ‘Research’;</a:t>
            </a:r>
            <a:endParaRPr/>
          </a:p>
        </p:txBody>
      </p:sp>
      <p:sp>
        <p:nvSpPr>
          <p:cNvPr id="203" name="Google Shape;203;p15"/>
          <p:cNvSpPr/>
          <p:nvPr/>
        </p:nvSpPr>
        <p:spPr>
          <a:xfrm>
            <a:off x="934895" y="6127233"/>
            <a:ext cx="73010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Implicit join condition: EMPLOYEE.Dno = DEPT.Dno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Inner join/Join</a:t>
            </a:r>
            <a:endParaRPr/>
          </a:p>
        </p:txBody>
      </p:sp>
      <p:sp>
        <p:nvSpPr>
          <p:cNvPr id="210" name="Google Shape;210;p1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Default type of join in a joined table</a:t>
            </a:r>
            <a:endParaRPr/>
          </a:p>
          <a:p>
            <a:pPr marL="228600" lvl="0" indent="-228600" algn="l" rtl="0">
              <a:lnSpc>
                <a:spcPct val="90000"/>
              </a:lnSpc>
              <a:spcBef>
                <a:spcPts val="1000"/>
              </a:spcBef>
              <a:spcAft>
                <a:spcPts val="0"/>
              </a:spcAft>
              <a:buClr>
                <a:schemeClr val="dk1"/>
              </a:buClr>
              <a:buSzPts val="2800"/>
              <a:buChar char="•"/>
            </a:pPr>
            <a:r>
              <a:rPr lang="en-US"/>
              <a:t>Tuple is included in the result only if a matching tuple exists in the other relation.</a:t>
            </a:r>
            <a:endParaRPr/>
          </a:p>
          <a:p>
            <a:pPr marL="228600" lvl="0" indent="-50800" algn="l" rtl="0">
              <a:lnSpc>
                <a:spcPct val="90000"/>
              </a:lnSpc>
              <a:spcBef>
                <a:spcPts val="1000"/>
              </a:spcBef>
              <a:spcAft>
                <a:spcPts val="0"/>
              </a:spcAft>
              <a:buClr>
                <a:schemeClr val="dk1"/>
              </a:buClr>
              <a:buSzPts val="2800"/>
              <a:buNone/>
            </a:pPr>
            <a:endParaRPr/>
          </a:p>
        </p:txBody>
      </p:sp>
      <p:pic>
        <p:nvPicPr>
          <p:cNvPr id="211" name="Google Shape;211;p16"/>
          <p:cNvPicPr preferRelativeResize="0"/>
          <p:nvPr/>
        </p:nvPicPr>
        <p:blipFill rotWithShape="1">
          <a:blip r:embed="rId3">
            <a:alphaModFix/>
          </a:blip>
          <a:srcRect/>
          <a:stretch/>
        </p:blipFill>
        <p:spPr>
          <a:xfrm>
            <a:off x="2509837" y="3428999"/>
            <a:ext cx="3700463" cy="28221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Outer JOIN</a:t>
            </a:r>
            <a:endParaRPr/>
          </a:p>
        </p:txBody>
      </p:sp>
      <p:sp>
        <p:nvSpPr>
          <p:cNvPr id="217" name="Google Shape;217;p1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LEFT OUTER JOIN 	</a:t>
            </a:r>
            <a:endParaRPr/>
          </a:p>
          <a:p>
            <a:pPr marL="685800" lvl="1" indent="-228600" algn="l" rtl="0">
              <a:lnSpc>
                <a:spcPct val="90000"/>
              </a:lnSpc>
              <a:spcBef>
                <a:spcPts val="500"/>
              </a:spcBef>
              <a:spcAft>
                <a:spcPts val="0"/>
              </a:spcAft>
              <a:buClr>
                <a:schemeClr val="dk1"/>
              </a:buClr>
              <a:buSzPts val="2400"/>
              <a:buChar char="•"/>
            </a:pPr>
            <a:r>
              <a:rPr lang="en-US"/>
              <a:t>Every tuple in left table must appear in result</a:t>
            </a:r>
            <a:endParaRPr/>
          </a:p>
          <a:p>
            <a:pPr marL="685800" lvl="1" indent="-228600" algn="l" rtl="0">
              <a:lnSpc>
                <a:spcPct val="90000"/>
              </a:lnSpc>
              <a:spcBef>
                <a:spcPts val="500"/>
              </a:spcBef>
              <a:spcAft>
                <a:spcPts val="0"/>
              </a:spcAft>
              <a:buClr>
                <a:schemeClr val="dk1"/>
              </a:buClr>
              <a:buSzPts val="2400"/>
              <a:buChar char="•"/>
            </a:pPr>
            <a:r>
              <a:rPr lang="en-US"/>
              <a:t>No matching tuple: attributes of right table are Padded with NULL values </a:t>
            </a:r>
            <a:endParaRPr/>
          </a:p>
          <a:p>
            <a:pPr marL="228600" lvl="0" indent="-228600" algn="l" rtl="0">
              <a:lnSpc>
                <a:spcPct val="90000"/>
              </a:lnSpc>
              <a:spcBef>
                <a:spcPts val="1000"/>
              </a:spcBef>
              <a:spcAft>
                <a:spcPts val="0"/>
              </a:spcAft>
              <a:buClr>
                <a:schemeClr val="dk1"/>
              </a:buClr>
              <a:buSzPts val="2800"/>
              <a:buChar char="•"/>
            </a:pPr>
            <a:r>
              <a:rPr lang="en-US"/>
              <a:t>RIGHT OUTER JOIN</a:t>
            </a:r>
            <a:endParaRPr/>
          </a:p>
          <a:p>
            <a:pPr marL="685800" lvl="1" indent="-228600" algn="l" rtl="0">
              <a:lnSpc>
                <a:spcPct val="90000"/>
              </a:lnSpc>
              <a:spcBef>
                <a:spcPts val="500"/>
              </a:spcBef>
              <a:spcAft>
                <a:spcPts val="0"/>
              </a:spcAft>
              <a:buClr>
                <a:schemeClr val="dk1"/>
              </a:buClr>
              <a:buSzPts val="2400"/>
              <a:buChar char="•"/>
            </a:pPr>
            <a:r>
              <a:rPr lang="en-US"/>
              <a:t>Every tuple in right table must appear in result</a:t>
            </a:r>
            <a:endParaRPr/>
          </a:p>
          <a:p>
            <a:pPr marL="685800" lvl="1" indent="-228600" algn="l" rtl="0">
              <a:lnSpc>
                <a:spcPct val="90000"/>
              </a:lnSpc>
              <a:spcBef>
                <a:spcPts val="500"/>
              </a:spcBef>
              <a:spcAft>
                <a:spcPts val="0"/>
              </a:spcAft>
              <a:buClr>
                <a:schemeClr val="dk1"/>
              </a:buClr>
              <a:buSzPts val="2400"/>
              <a:buChar char="•"/>
            </a:pPr>
            <a:r>
              <a:rPr lang="en-US"/>
              <a:t>No matching tuple: attributes of left table are Padded with NULL values </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18" name="Google Shape;218;p17" descr="SQL LEFT JOIN - Dofactory"/>
          <p:cNvPicPr preferRelativeResize="0"/>
          <p:nvPr/>
        </p:nvPicPr>
        <p:blipFill rotWithShape="1">
          <a:blip r:embed="rId3">
            <a:alphaModFix/>
          </a:blip>
          <a:srcRect/>
          <a:stretch/>
        </p:blipFill>
        <p:spPr>
          <a:xfrm>
            <a:off x="4361647" y="549333"/>
            <a:ext cx="2266950" cy="1762125"/>
          </a:xfrm>
          <a:prstGeom prst="rect">
            <a:avLst/>
          </a:prstGeom>
          <a:noFill/>
          <a:ln>
            <a:noFill/>
          </a:ln>
        </p:spPr>
      </p:pic>
      <p:pic>
        <p:nvPicPr>
          <p:cNvPr id="219" name="Google Shape;219;p17" descr="SQL RIGHT JOIN - Dofactory"/>
          <p:cNvPicPr preferRelativeResize="0"/>
          <p:nvPr/>
        </p:nvPicPr>
        <p:blipFill rotWithShape="1">
          <a:blip r:embed="rId4">
            <a:alphaModFix/>
          </a:blip>
          <a:srcRect/>
          <a:stretch/>
        </p:blipFill>
        <p:spPr>
          <a:xfrm>
            <a:off x="4572000" y="4654549"/>
            <a:ext cx="2238375" cy="171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8"/>
          <p:cNvSpPr txBox="1">
            <a:spLocks noGrp="1"/>
          </p:cNvSpPr>
          <p:nvPr>
            <p:ph type="body" idx="1"/>
          </p:nvPr>
        </p:nvSpPr>
        <p:spPr>
          <a:xfrm>
            <a:off x="-1" y="685799"/>
            <a:ext cx="3518115" cy="272382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b="1"/>
              <a:t>Query 8. For each employee, retrieve the employee’s first and last name and the first and last name of his or her immediate supervisor.</a:t>
            </a:r>
            <a:endParaRPr/>
          </a:p>
          <a:p>
            <a:pPr marL="228600" lvl="0" indent="-50800" algn="l" rtl="0">
              <a:lnSpc>
                <a:spcPct val="90000"/>
              </a:lnSpc>
              <a:spcBef>
                <a:spcPts val="1000"/>
              </a:spcBef>
              <a:spcAft>
                <a:spcPts val="0"/>
              </a:spcAft>
              <a:buClr>
                <a:schemeClr val="dk1"/>
              </a:buClr>
              <a:buSzPts val="2800"/>
              <a:buNone/>
            </a:pPr>
            <a:endParaRPr/>
          </a:p>
        </p:txBody>
      </p:sp>
      <p:pic>
        <p:nvPicPr>
          <p:cNvPr id="226" name="Google Shape;226;p18"/>
          <p:cNvPicPr preferRelativeResize="0"/>
          <p:nvPr/>
        </p:nvPicPr>
        <p:blipFill rotWithShape="1">
          <a:blip r:embed="rId3">
            <a:alphaModFix/>
          </a:blip>
          <a:srcRect b="49152"/>
          <a:stretch/>
        </p:blipFill>
        <p:spPr>
          <a:xfrm>
            <a:off x="3350172" y="304152"/>
            <a:ext cx="5793828" cy="3487119"/>
          </a:xfrm>
          <a:prstGeom prst="rect">
            <a:avLst/>
          </a:prstGeom>
          <a:noFill/>
          <a:ln>
            <a:noFill/>
          </a:ln>
        </p:spPr>
      </p:pic>
      <p:pic>
        <p:nvPicPr>
          <p:cNvPr id="227" name="Google Shape;227;p18"/>
          <p:cNvPicPr preferRelativeResize="0"/>
          <p:nvPr/>
        </p:nvPicPr>
        <p:blipFill rotWithShape="1">
          <a:blip r:embed="rId4">
            <a:alphaModFix/>
          </a:blip>
          <a:srcRect/>
          <a:stretch/>
        </p:blipFill>
        <p:spPr>
          <a:xfrm>
            <a:off x="211536" y="3791271"/>
            <a:ext cx="7996221" cy="18435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Comparison Operator: IS or IS NOT</a:t>
            </a:r>
            <a:endParaRPr/>
          </a:p>
        </p:txBody>
      </p:sp>
      <p:sp>
        <p:nvSpPr>
          <p:cNvPr id="233" name="Google Shape;233;p1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IS or IS NOT: </a:t>
            </a:r>
            <a:r>
              <a:rPr lang="en-US"/>
              <a:t>check whether an attribute value is NULL or NOT NULL</a:t>
            </a:r>
            <a:endParaRPr/>
          </a:p>
          <a:p>
            <a:pPr marL="228600" lvl="0" indent="-50800" algn="l" rtl="0">
              <a:lnSpc>
                <a:spcPct val="90000"/>
              </a:lnSpc>
              <a:spcBef>
                <a:spcPts val="1000"/>
              </a:spcBef>
              <a:spcAft>
                <a:spcPts val="0"/>
              </a:spcAft>
              <a:buClr>
                <a:schemeClr val="dk1"/>
              </a:buClr>
              <a:buSzPts val="2800"/>
              <a:buNone/>
            </a:pPr>
            <a:endParaRPr/>
          </a:p>
        </p:txBody>
      </p:sp>
      <p:pic>
        <p:nvPicPr>
          <p:cNvPr id="234" name="Google Shape;234;p19"/>
          <p:cNvPicPr preferRelativeResize="0"/>
          <p:nvPr/>
        </p:nvPicPr>
        <p:blipFill rotWithShape="1">
          <a:blip r:embed="rId3">
            <a:alphaModFix/>
          </a:blip>
          <a:srcRect/>
          <a:stretch/>
        </p:blipFill>
        <p:spPr>
          <a:xfrm>
            <a:off x="397404" y="2962274"/>
            <a:ext cx="8349192" cy="153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Nested Queries/ Subqueries</a:t>
            </a:r>
            <a:endParaRPr/>
          </a:p>
        </p:txBody>
      </p:sp>
      <p:sp>
        <p:nvSpPr>
          <p:cNvPr id="240" name="Google Shape;240;p2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en-US" b="1"/>
              <a:t>Subqueries:</a:t>
            </a:r>
            <a:r>
              <a:rPr lang="en-US"/>
              <a:t> </a:t>
            </a:r>
            <a:endParaRPr/>
          </a:p>
          <a:p>
            <a:pPr marL="228600" lvl="0" indent="-228600" algn="l" rtl="0">
              <a:lnSpc>
                <a:spcPct val="90000"/>
              </a:lnSpc>
              <a:spcBef>
                <a:spcPts val="1000"/>
              </a:spcBef>
              <a:spcAft>
                <a:spcPts val="0"/>
              </a:spcAft>
              <a:buClr>
                <a:schemeClr val="dk1"/>
              </a:buClr>
              <a:buSzPct val="100000"/>
              <a:buChar char="•"/>
            </a:pPr>
            <a:r>
              <a:rPr lang="en-US"/>
              <a:t>can be placed in a number of SQL clauses like </a:t>
            </a:r>
            <a:endParaRPr/>
          </a:p>
          <a:p>
            <a:pPr marL="457200" lvl="1" indent="0" algn="l" rtl="0">
              <a:lnSpc>
                <a:spcPct val="90000"/>
              </a:lnSpc>
              <a:spcBef>
                <a:spcPts val="500"/>
              </a:spcBef>
              <a:spcAft>
                <a:spcPts val="0"/>
              </a:spcAft>
              <a:buClr>
                <a:schemeClr val="dk1"/>
              </a:buClr>
              <a:buSzPct val="100000"/>
              <a:buNone/>
            </a:pPr>
            <a:r>
              <a:rPr lang="en-US"/>
              <a:t>WHERE clause</a:t>
            </a:r>
            <a:endParaRPr/>
          </a:p>
          <a:p>
            <a:pPr marL="457200" lvl="1" indent="0" algn="l" rtl="0">
              <a:lnSpc>
                <a:spcPct val="90000"/>
              </a:lnSpc>
              <a:spcBef>
                <a:spcPts val="500"/>
              </a:spcBef>
              <a:spcAft>
                <a:spcPts val="0"/>
              </a:spcAft>
              <a:buClr>
                <a:schemeClr val="dk1"/>
              </a:buClr>
              <a:buSzPct val="100000"/>
              <a:buNone/>
            </a:pPr>
            <a:r>
              <a:rPr lang="en-US"/>
              <a:t>FROM clause</a:t>
            </a:r>
            <a:endParaRPr/>
          </a:p>
          <a:p>
            <a:pPr marL="457200" lvl="1" indent="0" algn="l" rtl="0">
              <a:lnSpc>
                <a:spcPct val="90000"/>
              </a:lnSpc>
              <a:spcBef>
                <a:spcPts val="500"/>
              </a:spcBef>
              <a:spcAft>
                <a:spcPts val="0"/>
              </a:spcAft>
              <a:buClr>
                <a:schemeClr val="dk1"/>
              </a:buClr>
              <a:buSzPct val="100000"/>
              <a:buNone/>
            </a:pPr>
            <a:r>
              <a:rPr lang="en-US"/>
              <a:t>HAVING clause.</a:t>
            </a:r>
            <a:endParaRPr/>
          </a:p>
          <a:p>
            <a:pPr marL="228600" lvl="0" indent="-228600" algn="l" rtl="0">
              <a:lnSpc>
                <a:spcPct val="90000"/>
              </a:lnSpc>
              <a:spcBef>
                <a:spcPts val="1000"/>
              </a:spcBef>
              <a:spcAft>
                <a:spcPts val="0"/>
              </a:spcAft>
              <a:buClr>
                <a:schemeClr val="dk1"/>
              </a:buClr>
              <a:buSzPct val="100000"/>
              <a:buChar char="•"/>
            </a:pPr>
            <a:r>
              <a:rPr lang="en-US"/>
              <a:t>can be used with SELECT, UPDATE, INSERT, DELETE statements along with the operators like =, &lt;, &gt;, &gt;=, &lt;=, IN, BETWEEN, etc.</a:t>
            </a:r>
            <a:endParaRPr/>
          </a:p>
          <a:p>
            <a:pPr marL="228600" lvl="0" indent="-228600" algn="l" rtl="0">
              <a:lnSpc>
                <a:spcPct val="90000"/>
              </a:lnSpc>
              <a:spcBef>
                <a:spcPts val="1000"/>
              </a:spcBef>
              <a:spcAft>
                <a:spcPts val="0"/>
              </a:spcAft>
              <a:buClr>
                <a:schemeClr val="dk1"/>
              </a:buClr>
              <a:buSzPct val="100000"/>
              <a:buChar char="•"/>
            </a:pPr>
            <a:r>
              <a:rPr lang="en-US"/>
              <a:t>A subquery is a query within another query. The outer query is known as the main query, and the inner query is known as a subquery.</a:t>
            </a:r>
            <a:endParaRPr/>
          </a:p>
          <a:p>
            <a:pPr marL="228600" lvl="0" indent="-228600" algn="l" rtl="0">
              <a:lnSpc>
                <a:spcPct val="90000"/>
              </a:lnSpc>
              <a:spcBef>
                <a:spcPts val="1000"/>
              </a:spcBef>
              <a:spcAft>
                <a:spcPts val="0"/>
              </a:spcAft>
              <a:buClr>
                <a:schemeClr val="dk1"/>
              </a:buClr>
              <a:buSzPct val="100000"/>
              <a:buChar char="•"/>
            </a:pPr>
            <a:r>
              <a:rPr lang="en-US"/>
              <a:t>Subqueries are on the right side of the comparison operator and enclosed in parentheses.</a:t>
            </a:r>
            <a:endParaRPr/>
          </a:p>
          <a:p>
            <a:pPr marL="228600" lvl="0" indent="-228600" algn="l" rtl="0">
              <a:lnSpc>
                <a:spcPct val="90000"/>
              </a:lnSpc>
              <a:spcBef>
                <a:spcPts val="1000"/>
              </a:spcBef>
              <a:spcAft>
                <a:spcPts val="0"/>
              </a:spcAft>
              <a:buClr>
                <a:schemeClr val="dk1"/>
              </a:buClr>
              <a:buSzPct val="100000"/>
              <a:buChar char="•"/>
            </a:pPr>
            <a:r>
              <a:rPr lang="en-US" b="1"/>
              <a:t>Note: In the Subquery, ORDER BY command cannot be used. But GROUP BY command can be used to perform the same function as ORDER BY command.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Chapter Outlines</a:t>
            </a:r>
            <a:endParaRPr/>
          </a:p>
        </p:txBody>
      </p:sp>
      <p:sp>
        <p:nvSpPr>
          <p:cNvPr id="101" name="Google Shape;101;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More Complex SQL Retrieval Queries</a:t>
            </a:r>
            <a:endParaRPr/>
          </a:p>
          <a:p>
            <a:pPr marL="228600" lvl="0" indent="-228600" algn="l" rtl="0">
              <a:lnSpc>
                <a:spcPct val="90000"/>
              </a:lnSpc>
              <a:spcBef>
                <a:spcPts val="1000"/>
              </a:spcBef>
              <a:spcAft>
                <a:spcPts val="0"/>
              </a:spcAft>
              <a:buClr>
                <a:schemeClr val="dk1"/>
              </a:buClr>
              <a:buSzPts val="2800"/>
              <a:buChar char="•"/>
            </a:pPr>
            <a:r>
              <a:rPr lang="en-US" b="1"/>
              <a:t>Views (Virtual Tables) in SQL</a:t>
            </a:r>
            <a:endParaRPr/>
          </a:p>
          <a:p>
            <a:pPr marL="228600" lvl="0" indent="-228600" algn="l" rtl="0">
              <a:lnSpc>
                <a:spcPct val="90000"/>
              </a:lnSpc>
              <a:spcBef>
                <a:spcPts val="1000"/>
              </a:spcBef>
              <a:spcAft>
                <a:spcPts val="0"/>
              </a:spcAft>
              <a:buClr>
                <a:schemeClr val="dk1"/>
              </a:buClr>
              <a:buSzPts val="2800"/>
              <a:buChar char="•"/>
            </a:pPr>
            <a:r>
              <a:rPr lang="en-US" b="1"/>
              <a:t>Schema Change Statements in SQL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Sub Queries: Syntax</a:t>
            </a:r>
            <a:endParaRPr/>
          </a:p>
        </p:txBody>
      </p:sp>
      <p:sp>
        <p:nvSpPr>
          <p:cNvPr id="247" name="Google Shape;247;p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b="1" u="sng" dirty="0" smtClean="0"/>
              <a:t>Format:</a:t>
            </a:r>
          </a:p>
          <a:p>
            <a:pPr marL="0" lvl="0" indent="0" algn="l" rtl="0">
              <a:lnSpc>
                <a:spcPct val="90000"/>
              </a:lnSpc>
              <a:spcBef>
                <a:spcPts val="0"/>
              </a:spcBef>
              <a:spcAft>
                <a:spcPts val="0"/>
              </a:spcAft>
              <a:buClr>
                <a:schemeClr val="dk1"/>
              </a:buClr>
              <a:buSzPts val="2800"/>
              <a:buNone/>
            </a:pPr>
            <a:r>
              <a:rPr lang="en-US" sz="2000" dirty="0" smtClean="0"/>
              <a:t>SELECT </a:t>
            </a:r>
            <a:r>
              <a:rPr lang="en-US" sz="2000" dirty="0" err="1"/>
              <a:t>column_name</a:t>
            </a:r>
            <a:r>
              <a:rPr lang="en-US" sz="2000" dirty="0"/>
              <a:t>  </a:t>
            </a:r>
            <a:endParaRPr sz="2000" dirty="0"/>
          </a:p>
          <a:p>
            <a:pPr marL="0" lvl="0" indent="0" algn="l" rtl="0">
              <a:lnSpc>
                <a:spcPct val="90000"/>
              </a:lnSpc>
              <a:spcBef>
                <a:spcPts val="1000"/>
              </a:spcBef>
              <a:spcAft>
                <a:spcPts val="0"/>
              </a:spcAft>
              <a:buClr>
                <a:schemeClr val="dk1"/>
              </a:buClr>
              <a:buSzPts val="2800"/>
              <a:buNone/>
            </a:pPr>
            <a:r>
              <a:rPr lang="en-US" sz="2000" dirty="0"/>
              <a:t>FROM </a:t>
            </a:r>
            <a:r>
              <a:rPr lang="en-US" sz="2000" dirty="0" err="1"/>
              <a:t>table_name</a:t>
            </a:r>
            <a:r>
              <a:rPr lang="en-US" sz="2000" dirty="0"/>
              <a:t>  </a:t>
            </a:r>
            <a:endParaRPr sz="2000" dirty="0"/>
          </a:p>
          <a:p>
            <a:pPr marL="0" lvl="0" indent="0" algn="l" rtl="0">
              <a:lnSpc>
                <a:spcPct val="90000"/>
              </a:lnSpc>
              <a:spcBef>
                <a:spcPts val="1000"/>
              </a:spcBef>
              <a:spcAft>
                <a:spcPts val="0"/>
              </a:spcAft>
              <a:buClr>
                <a:schemeClr val="dk1"/>
              </a:buClr>
              <a:buSzPts val="2800"/>
              <a:buNone/>
            </a:pPr>
            <a:r>
              <a:rPr lang="en-US" sz="2000" dirty="0"/>
              <a:t>WHERE </a:t>
            </a:r>
            <a:r>
              <a:rPr lang="en-US" sz="2000" dirty="0" err="1"/>
              <a:t>column_name</a:t>
            </a:r>
            <a:r>
              <a:rPr lang="en-US" sz="2000" dirty="0"/>
              <a:t> expression operator   </a:t>
            </a:r>
            <a:endParaRPr sz="2000" dirty="0"/>
          </a:p>
          <a:p>
            <a:pPr marL="0" lvl="0" indent="0" algn="l" rtl="0">
              <a:lnSpc>
                <a:spcPct val="90000"/>
              </a:lnSpc>
              <a:spcBef>
                <a:spcPts val="1000"/>
              </a:spcBef>
              <a:spcAft>
                <a:spcPts val="0"/>
              </a:spcAft>
              <a:buClr>
                <a:schemeClr val="dk1"/>
              </a:buClr>
              <a:buSzPts val="2800"/>
              <a:buNone/>
            </a:pPr>
            <a:r>
              <a:rPr lang="en-US" sz="2000" dirty="0"/>
              <a:t>( SELECT </a:t>
            </a:r>
            <a:r>
              <a:rPr lang="en-US" sz="2000" dirty="0" err="1"/>
              <a:t>column_name</a:t>
            </a:r>
            <a:r>
              <a:rPr lang="en-US" sz="2000" dirty="0"/>
              <a:t>  from </a:t>
            </a:r>
            <a:r>
              <a:rPr lang="en-US" sz="2000" dirty="0" err="1"/>
              <a:t>table_name</a:t>
            </a:r>
            <a:r>
              <a:rPr lang="en-US" sz="2000" dirty="0"/>
              <a:t> WHERE ... ); </a:t>
            </a:r>
            <a:endParaRPr lang="en-US" sz="2000" dirty="0" smtClean="0"/>
          </a:p>
          <a:p>
            <a:pPr marL="0" lvl="0" indent="0" algn="l" rtl="0">
              <a:lnSpc>
                <a:spcPct val="90000"/>
              </a:lnSpc>
              <a:spcBef>
                <a:spcPts val="1000"/>
              </a:spcBef>
              <a:spcAft>
                <a:spcPts val="0"/>
              </a:spcAft>
              <a:buClr>
                <a:schemeClr val="dk1"/>
              </a:buClr>
              <a:buSzPts val="2800"/>
              <a:buNone/>
            </a:pPr>
            <a:r>
              <a:rPr lang="en-US" b="1" u="sng" dirty="0" smtClean="0"/>
              <a:t>Query:</a:t>
            </a:r>
            <a:endParaRPr lang="en-US" b="1" u="sng" dirty="0"/>
          </a:p>
          <a:p>
            <a:pPr marL="0" lvl="0" indent="0">
              <a:buSzPts val="2800"/>
              <a:buNone/>
            </a:pPr>
            <a:r>
              <a:rPr lang="en-US" sz="2400" dirty="0"/>
              <a:t>SELECT </a:t>
            </a:r>
            <a:r>
              <a:rPr lang="en-US" sz="2400" dirty="0" err="1"/>
              <a:t>ProductName</a:t>
            </a:r>
            <a:endParaRPr lang="en-US" sz="2400" dirty="0"/>
          </a:p>
          <a:p>
            <a:pPr marL="0" lvl="0" indent="0">
              <a:buSzPts val="2800"/>
              <a:buNone/>
            </a:pPr>
            <a:r>
              <a:rPr lang="en-US" sz="2400" dirty="0"/>
              <a:t>FROM Products</a:t>
            </a:r>
          </a:p>
          <a:p>
            <a:pPr marL="0" lvl="0" indent="0">
              <a:buSzPts val="2800"/>
              <a:buNone/>
            </a:pPr>
            <a:r>
              <a:rPr lang="en-US" sz="2400" dirty="0"/>
              <a:t>WHERE </a:t>
            </a:r>
            <a:r>
              <a:rPr lang="en-US" sz="2400" dirty="0" err="1"/>
              <a:t>SupplierID</a:t>
            </a:r>
            <a:r>
              <a:rPr lang="en-US" sz="2400" dirty="0"/>
              <a:t> IN (SELECT </a:t>
            </a:r>
            <a:r>
              <a:rPr lang="en-US" sz="2400" dirty="0" err="1"/>
              <a:t>SupplierID</a:t>
            </a:r>
            <a:r>
              <a:rPr lang="en-US" sz="2400" dirty="0"/>
              <a:t> FROM Suppliers WHERE Country = 'USA');</a:t>
            </a: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ORDER BY</a:t>
            </a:r>
            <a:endParaRPr/>
          </a:p>
        </p:txBody>
      </p:sp>
      <p:sp>
        <p:nvSpPr>
          <p:cNvPr id="192" name="Google Shape;192;p14"/>
          <p:cNvSpPr/>
          <p:nvPr/>
        </p:nvSpPr>
        <p:spPr>
          <a:xfrm>
            <a:off x="114300" y="5706454"/>
            <a:ext cx="674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ORDER BY D.Dname DESC, E.Lname ASC, E.Fname ASC</a:t>
            </a:r>
            <a:endParaRPr/>
          </a:p>
        </p:txBody>
      </p:sp>
      <p:pic>
        <p:nvPicPr>
          <p:cNvPr id="193" name="Google Shape;193;p14"/>
          <p:cNvPicPr preferRelativeResize="0"/>
          <p:nvPr/>
        </p:nvPicPr>
        <p:blipFill rotWithShape="1">
          <a:blip r:embed="rId3">
            <a:alphaModFix/>
          </a:blip>
          <a:srcRect/>
          <a:stretch/>
        </p:blipFill>
        <p:spPr>
          <a:xfrm>
            <a:off x="5284694" y="1419536"/>
            <a:ext cx="3657025" cy="46562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94" name="Google Shape;194;p14"/>
          <p:cNvSpPr/>
          <p:nvPr/>
        </p:nvSpPr>
        <p:spPr>
          <a:xfrm>
            <a:off x="109922" y="1762327"/>
            <a:ext cx="4572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Query 15. Retrieve a list of employees and the projects they are working on,</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ordered by department name and, within each department, ordered alphabetically by</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last name, then first name.</a:t>
            </a:r>
            <a:endParaRPr/>
          </a:p>
        </p:txBody>
      </p:sp>
      <p:sp>
        <p:nvSpPr>
          <p:cNvPr id="195" name="Google Shape;195;p14"/>
          <p:cNvSpPr txBox="1"/>
          <p:nvPr/>
        </p:nvSpPr>
        <p:spPr>
          <a:xfrm>
            <a:off x="202281" y="3457392"/>
            <a:ext cx="458152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SELECT D.Dname, E.Lname, E.Fname, P.Pname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DEPARTMENT D, EMPLOYEE E, WORKS_ON W, PROJECT 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D.Dnumber = E.Dno AND E.Ssn = W.Essn AND W.Pno = P.Pnumber</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ORDER BY D.Dname, E.Lname, E.Fname;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body" idx="1"/>
          </p:nvPr>
        </p:nvSpPr>
        <p:spPr>
          <a:xfrm>
            <a:off x="0" y="213801"/>
            <a:ext cx="9144000" cy="122639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Display NAME, LOCATION, PHONE_NUMBER of the students whose section is A.</a:t>
            </a:r>
            <a:endParaRPr/>
          </a:p>
        </p:txBody>
      </p:sp>
      <p:sp>
        <p:nvSpPr>
          <p:cNvPr id="262" name="Google Shape;262;p23"/>
          <p:cNvSpPr/>
          <p:nvPr/>
        </p:nvSpPr>
        <p:spPr>
          <a:xfrm>
            <a:off x="367053" y="1440201"/>
            <a:ext cx="244746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Students Relation</a:t>
            </a:r>
            <a:endParaRPr/>
          </a:p>
        </p:txBody>
      </p:sp>
      <p:sp>
        <p:nvSpPr>
          <p:cNvPr id="263" name="Google Shape;263;p23"/>
          <p:cNvSpPr/>
          <p:nvPr/>
        </p:nvSpPr>
        <p:spPr>
          <a:xfrm>
            <a:off x="5592825" y="1453244"/>
            <a:ext cx="22579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Section Relation</a:t>
            </a:r>
            <a:endParaRPr/>
          </a:p>
        </p:txBody>
      </p:sp>
      <p:graphicFrame>
        <p:nvGraphicFramePr>
          <p:cNvPr id="264" name="Google Shape;264;p23"/>
          <p:cNvGraphicFramePr/>
          <p:nvPr>
            <p:extLst>
              <p:ext uri="{D42A27DB-BD31-4B8C-83A1-F6EECF244321}">
                <p14:modId xmlns:p14="http://schemas.microsoft.com/office/powerpoint/2010/main" val="2382645519"/>
              </p:ext>
            </p:extLst>
          </p:nvPr>
        </p:nvGraphicFramePr>
        <p:xfrm>
          <a:off x="367053" y="1914909"/>
          <a:ext cx="4428697" cy="4777750"/>
        </p:xfrm>
        <a:graphic>
          <a:graphicData uri="http://schemas.openxmlformats.org/drawingml/2006/table">
            <a:tbl>
              <a:tblPr>
                <a:noFill/>
                <a:tableStyleId>{16CE0C4C-F249-4F82-AAB8-3085C02CEE24}</a:tableStyleId>
              </a:tblPr>
              <a:tblGrid>
                <a:gridCol w="936553">
                  <a:extLst>
                    <a:ext uri="{9D8B030D-6E8A-4147-A177-3AD203B41FA5}">
                      <a16:colId xmlns:a16="http://schemas.microsoft.com/office/drawing/2014/main" val="20000"/>
                    </a:ext>
                  </a:extLst>
                </a:gridCol>
                <a:gridCol w="858728">
                  <a:extLst>
                    <a:ext uri="{9D8B030D-6E8A-4147-A177-3AD203B41FA5}">
                      <a16:colId xmlns:a16="http://schemas.microsoft.com/office/drawing/2014/main" val="20001"/>
                    </a:ext>
                  </a:extLst>
                </a:gridCol>
                <a:gridCol w="973214">
                  <a:extLst>
                    <a:ext uri="{9D8B030D-6E8A-4147-A177-3AD203B41FA5}">
                      <a16:colId xmlns:a16="http://schemas.microsoft.com/office/drawing/2014/main" val="20002"/>
                    </a:ext>
                  </a:extLst>
                </a:gridCol>
                <a:gridCol w="1660202">
                  <a:extLst>
                    <a:ext uri="{9D8B030D-6E8A-4147-A177-3AD203B41FA5}">
                      <a16:colId xmlns:a16="http://schemas.microsoft.com/office/drawing/2014/main" val="20003"/>
                    </a:ext>
                  </a:extLst>
                </a:gridCol>
              </a:tblGrid>
              <a:tr h="670676">
                <a:tc>
                  <a:txBody>
                    <a:bodyPr/>
                    <a:lstStyle/>
                    <a:p>
                      <a:pPr marL="0" marR="0" lvl="0" indent="0" algn="l" rtl="0">
                        <a:spcBef>
                          <a:spcPts val="0"/>
                        </a:spcBef>
                        <a:spcAft>
                          <a:spcPts val="0"/>
                        </a:spcAft>
                        <a:buNone/>
                      </a:pPr>
                      <a:r>
                        <a:rPr lang="en-US" sz="2000" b="0" u="none" strike="noStrike" cap="none"/>
                        <a:t>NAME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ROLL_NO</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LOCATION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PHONE_NUMBER</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38334">
                <a:tc>
                  <a:txBody>
                    <a:bodyPr/>
                    <a:lstStyle/>
                    <a:p>
                      <a:pPr marL="0" marR="0" lvl="0" indent="0" algn="l" rtl="0">
                        <a:spcBef>
                          <a:spcPts val="0"/>
                        </a:spcBef>
                        <a:spcAft>
                          <a:spcPts val="0"/>
                        </a:spcAft>
                        <a:buNone/>
                      </a:pPr>
                      <a:r>
                        <a:rPr lang="en-US" sz="2000" b="0" u="none" strike="noStrike" cap="none"/>
                        <a:t>Ram</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101</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Chennai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9988775566</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38334">
                <a:tc>
                  <a:txBody>
                    <a:bodyPr/>
                    <a:lstStyle/>
                    <a:p>
                      <a:pPr marL="0" marR="0" lvl="0" indent="0" algn="l" rtl="0">
                        <a:spcBef>
                          <a:spcPts val="0"/>
                        </a:spcBef>
                        <a:spcAft>
                          <a:spcPts val="0"/>
                        </a:spcAft>
                        <a:buNone/>
                      </a:pPr>
                      <a:r>
                        <a:rPr lang="en-US" sz="2000" b="0" u="none" strike="noStrike" cap="none"/>
                        <a:t>Raj</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102</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Coimbatore</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8877665544</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838334">
                <a:tc>
                  <a:txBody>
                    <a:bodyPr/>
                    <a:lstStyle/>
                    <a:p>
                      <a:pPr marL="0" marR="0" lvl="0" indent="0" algn="l" rtl="0">
                        <a:spcBef>
                          <a:spcPts val="0"/>
                        </a:spcBef>
                        <a:spcAft>
                          <a:spcPts val="0"/>
                        </a:spcAft>
                        <a:buNone/>
                      </a:pPr>
                      <a:r>
                        <a:rPr lang="en-US" sz="2000" b="0" u="none" strike="noStrike" cap="none"/>
                        <a:t>Sasi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103</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Madurai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dirty="0"/>
                        <a:t>7766553344</a:t>
                      </a:r>
                      <a:endParaRPr dirty="0"/>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546739">
                <a:tc>
                  <a:txBody>
                    <a:bodyPr/>
                    <a:lstStyle/>
                    <a:p>
                      <a:pPr marL="0" marR="0" lvl="0" indent="0" algn="l" rtl="0">
                        <a:spcBef>
                          <a:spcPts val="0"/>
                        </a:spcBef>
                        <a:spcAft>
                          <a:spcPts val="0"/>
                        </a:spcAft>
                        <a:buNone/>
                      </a:pPr>
                      <a:r>
                        <a:rPr lang="en-US" sz="2000" b="0" u="none" strike="noStrike" cap="none"/>
                        <a:t>Ravi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104</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Salem</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8989898989</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838334">
                <a:tc>
                  <a:txBody>
                    <a:bodyPr/>
                    <a:lstStyle/>
                    <a:p>
                      <a:pPr marL="0" marR="0" lvl="0" indent="0" algn="l" rtl="0">
                        <a:spcBef>
                          <a:spcPts val="0"/>
                        </a:spcBef>
                        <a:spcAft>
                          <a:spcPts val="0"/>
                        </a:spcAft>
                        <a:buNone/>
                      </a:pPr>
                      <a:r>
                        <a:rPr lang="en-US" sz="2000" b="0" u="none" strike="noStrike" cap="none"/>
                        <a:t>Sumathi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105</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Kanchipuram</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dirty="0"/>
                        <a:t>8989856868</a:t>
                      </a:r>
                      <a:endParaRPr dirty="0"/>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aphicFrame>
        <p:nvGraphicFramePr>
          <p:cNvPr id="265" name="Google Shape;265;p23"/>
          <p:cNvGraphicFramePr/>
          <p:nvPr/>
        </p:nvGraphicFramePr>
        <p:xfrm>
          <a:off x="4990455" y="3132614"/>
          <a:ext cx="3983100" cy="2415550"/>
        </p:xfrm>
        <a:graphic>
          <a:graphicData uri="http://schemas.openxmlformats.org/drawingml/2006/table">
            <a:tbl>
              <a:tblPr>
                <a:noFill/>
                <a:tableStyleId>{16CE0C4C-F249-4F82-AAB8-3085C02CEE24}</a:tableStyleId>
              </a:tblPr>
              <a:tblGrid>
                <a:gridCol w="1327700">
                  <a:extLst>
                    <a:ext uri="{9D8B030D-6E8A-4147-A177-3AD203B41FA5}">
                      <a16:colId xmlns:a16="http://schemas.microsoft.com/office/drawing/2014/main" val="20000"/>
                    </a:ext>
                  </a:extLst>
                </a:gridCol>
                <a:gridCol w="1327700">
                  <a:extLst>
                    <a:ext uri="{9D8B030D-6E8A-4147-A177-3AD203B41FA5}">
                      <a16:colId xmlns:a16="http://schemas.microsoft.com/office/drawing/2014/main" val="20001"/>
                    </a:ext>
                  </a:extLst>
                </a:gridCol>
                <a:gridCol w="1327700">
                  <a:extLst>
                    <a:ext uri="{9D8B030D-6E8A-4147-A177-3AD203B41FA5}">
                      <a16:colId xmlns:a16="http://schemas.microsoft.com/office/drawing/2014/main" val="20002"/>
                    </a:ext>
                  </a:extLst>
                </a:gridCol>
              </a:tblGrid>
              <a:tr h="384600">
                <a:tc>
                  <a:txBody>
                    <a:bodyPr/>
                    <a:lstStyle/>
                    <a:p>
                      <a:pPr marL="0" marR="0" lvl="0" indent="0" algn="l" rtl="0">
                        <a:spcBef>
                          <a:spcPts val="0"/>
                        </a:spcBef>
                        <a:spcAft>
                          <a:spcPts val="0"/>
                        </a:spcAft>
                        <a:buNone/>
                      </a:pPr>
                      <a:r>
                        <a:rPr lang="en-US" sz="2000" b="0" u="none" strike="noStrike" cap="none"/>
                        <a:t>NAME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ROLL_NO</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SECTION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80750">
                <a:tc>
                  <a:txBody>
                    <a:bodyPr/>
                    <a:lstStyle/>
                    <a:p>
                      <a:pPr marL="0" marR="0" lvl="0" indent="0" algn="l" rtl="0">
                        <a:spcBef>
                          <a:spcPts val="0"/>
                        </a:spcBef>
                        <a:spcAft>
                          <a:spcPts val="0"/>
                        </a:spcAft>
                        <a:buNone/>
                      </a:pPr>
                      <a:r>
                        <a:rPr lang="en-US" sz="2000" b="0" u="none" strike="noStrike" cap="none"/>
                        <a:t>Ravi</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104</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A</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0750">
                <a:tc>
                  <a:txBody>
                    <a:bodyPr/>
                    <a:lstStyle/>
                    <a:p>
                      <a:pPr marL="0" marR="0" lvl="0" indent="0" algn="l" rtl="0">
                        <a:spcBef>
                          <a:spcPts val="0"/>
                        </a:spcBef>
                        <a:spcAft>
                          <a:spcPts val="0"/>
                        </a:spcAft>
                        <a:buNone/>
                      </a:pPr>
                      <a:r>
                        <a:rPr lang="en-US" sz="2000" b="0" u="none" strike="noStrike" cap="none"/>
                        <a:t>Sumathi</a:t>
                      </a:r>
                      <a:endParaRPr sz="2000" b="0" u="none" strike="noStrike" cap="none"/>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105</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B</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80750">
                <a:tc>
                  <a:txBody>
                    <a:bodyPr/>
                    <a:lstStyle/>
                    <a:p>
                      <a:pPr marL="0" marR="0" lvl="0" indent="0" algn="l" rtl="0">
                        <a:spcBef>
                          <a:spcPts val="0"/>
                        </a:spcBef>
                        <a:spcAft>
                          <a:spcPts val="0"/>
                        </a:spcAft>
                        <a:buNone/>
                      </a:pPr>
                      <a:r>
                        <a:rPr lang="en-US" sz="2000" b="0" u="none" strike="noStrike" cap="none"/>
                        <a:t>Raj</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102</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2000" b="0" u="none" strike="noStrike" cap="none"/>
                        <a:t>A</a:t>
                      </a:r>
                      <a:endParaRPr/>
                    </a:p>
                  </a:txBody>
                  <a:tcPr marL="95250" marR="95250" marT="133350" marB="1333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body" idx="1"/>
          </p:nvPr>
        </p:nvSpPr>
        <p:spPr>
          <a:xfrm>
            <a:off x="304800" y="476250"/>
            <a:ext cx="3042834" cy="57007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Retrieve the name of each employee who has a dependent with the same first name and is the same sex as the employee.</a:t>
            </a:r>
            <a:endParaRPr/>
          </a:p>
          <a:p>
            <a:pPr marL="0" lvl="0" indent="0" algn="l" rtl="0">
              <a:lnSpc>
                <a:spcPct val="90000"/>
              </a:lnSpc>
              <a:spcBef>
                <a:spcPts val="1000"/>
              </a:spcBef>
              <a:spcAft>
                <a:spcPts val="0"/>
              </a:spcAft>
              <a:buClr>
                <a:schemeClr val="dk1"/>
              </a:buClr>
              <a:buSzPts val="2800"/>
              <a:buNone/>
            </a:pPr>
            <a:endParaRPr b="1"/>
          </a:p>
        </p:txBody>
      </p:sp>
      <p:pic>
        <p:nvPicPr>
          <p:cNvPr id="272" name="Google Shape;272;p24"/>
          <p:cNvPicPr preferRelativeResize="0"/>
          <p:nvPr/>
        </p:nvPicPr>
        <p:blipFill rotWithShape="1">
          <a:blip r:embed="rId3">
            <a:alphaModFix/>
          </a:blip>
          <a:srcRect/>
          <a:stretch/>
        </p:blipFill>
        <p:spPr>
          <a:xfrm>
            <a:off x="3642102" y="187712"/>
            <a:ext cx="5501898" cy="66702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a:spLocks noGrp="1"/>
          </p:cNvSpPr>
          <p:nvPr>
            <p:ph type="body" idx="1"/>
          </p:nvPr>
        </p:nvSpPr>
        <p:spPr>
          <a:xfrm>
            <a:off x="552450" y="495300"/>
            <a:ext cx="3467100" cy="5681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Select the Essns of all employees who work for the same (project, hours) combination on some project that employee ‘John Smith’ (whose Ssn = ‘123456789’)</a:t>
            </a:r>
            <a:endParaRPr/>
          </a:p>
          <a:p>
            <a:pPr marL="0" lvl="0" indent="0" algn="l" rtl="0">
              <a:lnSpc>
                <a:spcPct val="90000"/>
              </a:lnSpc>
              <a:spcBef>
                <a:spcPts val="1000"/>
              </a:spcBef>
              <a:spcAft>
                <a:spcPts val="0"/>
              </a:spcAft>
              <a:buClr>
                <a:schemeClr val="dk1"/>
              </a:buClr>
              <a:buSzPts val="2800"/>
              <a:buNone/>
            </a:pPr>
            <a:endParaRPr b="1"/>
          </a:p>
        </p:txBody>
      </p:sp>
      <p:pic>
        <p:nvPicPr>
          <p:cNvPr id="279" name="Google Shape;279;p25"/>
          <p:cNvPicPr preferRelativeResize="0"/>
          <p:nvPr/>
        </p:nvPicPr>
        <p:blipFill rotWithShape="1">
          <a:blip r:embed="rId3">
            <a:alphaModFix/>
          </a:blip>
          <a:srcRect/>
          <a:stretch/>
        </p:blipFill>
        <p:spPr>
          <a:xfrm>
            <a:off x="4019550" y="483820"/>
            <a:ext cx="4972050" cy="6027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body" idx="1"/>
          </p:nvPr>
        </p:nvSpPr>
        <p:spPr>
          <a:xfrm>
            <a:off x="552450" y="495300"/>
            <a:ext cx="2950167" cy="56816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Write a query that returns the names of employees whose salary is greater than the salary of all the employees in department 5</a:t>
            </a:r>
            <a:endParaRPr/>
          </a:p>
        </p:txBody>
      </p:sp>
      <p:pic>
        <p:nvPicPr>
          <p:cNvPr id="286" name="Google Shape;286;p26"/>
          <p:cNvPicPr preferRelativeResize="0"/>
          <p:nvPr/>
        </p:nvPicPr>
        <p:blipFill rotWithShape="1">
          <a:blip r:embed="rId3">
            <a:alphaModFix/>
          </a:blip>
          <a:srcRect/>
          <a:stretch/>
        </p:blipFill>
        <p:spPr>
          <a:xfrm>
            <a:off x="4019550" y="483820"/>
            <a:ext cx="4972050" cy="60279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Type of Subqueries</a:t>
            </a:r>
            <a:endParaRPr/>
          </a:p>
        </p:txBody>
      </p:sp>
      <p:sp>
        <p:nvSpPr>
          <p:cNvPr id="305" name="Google Shape;305;p2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t>Single row subquery :</a:t>
            </a:r>
            <a:r>
              <a:rPr lang="en-US"/>
              <a:t> Returns zero or one row. Uses Aggregate functions (max, min, avg, count,sum) </a:t>
            </a:r>
            <a:endParaRPr/>
          </a:p>
          <a:p>
            <a:pPr marL="228600" lvl="0" indent="-228600" algn="l" rtl="0">
              <a:lnSpc>
                <a:spcPct val="90000"/>
              </a:lnSpc>
              <a:spcBef>
                <a:spcPts val="1000"/>
              </a:spcBef>
              <a:spcAft>
                <a:spcPts val="0"/>
              </a:spcAft>
              <a:buClr>
                <a:schemeClr val="dk1"/>
              </a:buClr>
              <a:buSzPts val="2800"/>
              <a:buChar char="•"/>
            </a:pPr>
            <a:r>
              <a:rPr lang="en-US" b="1"/>
              <a:t>Multiple row subquery : </a:t>
            </a:r>
            <a:r>
              <a:rPr lang="en-US"/>
              <a:t>Returns one or more rows. </a:t>
            </a:r>
            <a:endParaRPr/>
          </a:p>
          <a:p>
            <a:pPr marL="228600" lvl="0" indent="-228600" algn="l" rtl="0">
              <a:lnSpc>
                <a:spcPct val="90000"/>
              </a:lnSpc>
              <a:spcBef>
                <a:spcPts val="1000"/>
              </a:spcBef>
              <a:spcAft>
                <a:spcPts val="0"/>
              </a:spcAft>
              <a:buClr>
                <a:schemeClr val="dk1"/>
              </a:buClr>
              <a:buSzPts val="2800"/>
              <a:buChar char="•"/>
            </a:pPr>
            <a:r>
              <a:rPr lang="en-US" b="1"/>
              <a:t>Multiple column subqueries :</a:t>
            </a:r>
            <a:r>
              <a:rPr lang="en-US"/>
              <a:t> Returns one or more columns.</a:t>
            </a:r>
            <a:endParaRPr/>
          </a:p>
          <a:p>
            <a:pPr marL="228600" lvl="0" indent="-228600" algn="l" rtl="0">
              <a:lnSpc>
                <a:spcPct val="90000"/>
              </a:lnSpc>
              <a:spcBef>
                <a:spcPts val="1000"/>
              </a:spcBef>
              <a:spcAft>
                <a:spcPts val="0"/>
              </a:spcAft>
              <a:buClr>
                <a:schemeClr val="dk1"/>
              </a:buClr>
              <a:buSzPts val="2800"/>
              <a:buChar char="•"/>
            </a:pPr>
            <a:r>
              <a:rPr lang="en-US" b="1"/>
              <a:t>Correlated subqueries : </a:t>
            </a:r>
            <a:r>
              <a:rPr lang="en-US"/>
              <a:t>Reference one or more columns in the outer SQL statement. The subquery is known as a correlated subquery because the subquery is related to the outer SQL statement.</a:t>
            </a:r>
            <a:endParaRPr/>
          </a:p>
        </p:txBody>
      </p:sp>
      <p:sp>
        <p:nvSpPr>
          <p:cNvPr id="306" name="Google Shape;306;p29"/>
          <p:cNvSpPr/>
          <p:nvPr/>
        </p:nvSpPr>
        <p:spPr>
          <a:xfrm>
            <a:off x="4453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p:nvPr>
        </p:nvSpPr>
        <p:spPr>
          <a:xfrm>
            <a:off x="628650" y="38417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Equal to and In</a:t>
            </a:r>
            <a:endParaRPr/>
          </a:p>
        </p:txBody>
      </p:sp>
      <p:sp>
        <p:nvSpPr>
          <p:cNvPr id="312" name="Google Shape;312;p3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If a nested query returns a single attribute and a single tuple: </a:t>
            </a:r>
            <a:r>
              <a:rPr lang="en-US" b="1"/>
              <a:t>use = instead of IN for the comparison operator. </a:t>
            </a:r>
            <a:endParaRPr/>
          </a:p>
          <a:p>
            <a:pPr marL="228600" lvl="0" indent="-228600" algn="l" rtl="0">
              <a:lnSpc>
                <a:spcPct val="90000"/>
              </a:lnSpc>
              <a:spcBef>
                <a:spcPts val="1000"/>
              </a:spcBef>
              <a:spcAft>
                <a:spcPts val="0"/>
              </a:spcAft>
              <a:buClr>
                <a:schemeClr val="dk1"/>
              </a:buClr>
              <a:buSzPts val="2800"/>
              <a:buChar char="•"/>
            </a:pPr>
            <a:r>
              <a:rPr lang="en-US"/>
              <a:t>In general, the nested query will return a table (relation), which is a set or multiset of tuples.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ALL</a:t>
            </a:r>
            <a:endParaRPr/>
          </a:p>
        </p:txBody>
      </p:sp>
      <p:sp>
        <p:nvSpPr>
          <p:cNvPr id="327" name="Google Shape;327;p3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ALL: used to compare a value to a list or subquery. It must be preceded by =, !=, &gt;, &lt;, &lt;=, &gt;= and followed by a list or subquery.</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 ALL (...)": The value must match all the values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 ALL (...)": The value must not match any values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&gt; ALL (...)": The value must be greater than the biggest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&lt; ALL (...)": The value must be smaller than the smallest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&gt;= ALL (...)": The value must be greater than or equal to the biggest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&lt;= ALL (...)": The value must be smaller than or equal to the smallest value in the list to evaluate to TRUE.</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3"/>
          <p:cNvPicPr preferRelativeResize="0">
            <a:picLocks noGrp="1"/>
          </p:cNvPicPr>
          <p:nvPr>
            <p:ph type="body" idx="1"/>
          </p:nvPr>
        </p:nvPicPr>
        <p:blipFill rotWithShape="1">
          <a:blip r:embed="rId3">
            <a:alphaModFix/>
          </a:blip>
          <a:srcRect/>
          <a:stretch/>
        </p:blipFill>
        <p:spPr>
          <a:xfrm>
            <a:off x="0" y="424656"/>
            <a:ext cx="6934200" cy="3495675"/>
          </a:xfrm>
          <a:prstGeom prst="rect">
            <a:avLst/>
          </a:prstGeom>
          <a:noFill/>
          <a:ln>
            <a:noFill/>
          </a:ln>
        </p:spPr>
      </p:pic>
      <p:sp>
        <p:nvSpPr>
          <p:cNvPr id="333" name="Google Shape;333;p33"/>
          <p:cNvSpPr/>
          <p:nvPr/>
        </p:nvSpPr>
        <p:spPr>
          <a:xfrm>
            <a:off x="0" y="3801854"/>
            <a:ext cx="9163050" cy="2631490"/>
          </a:xfrm>
          <a:prstGeom prst="rect">
            <a:avLst/>
          </a:prstGeom>
          <a:solidFill>
            <a:srgbClr val="F5F5F5"/>
          </a:solidFill>
          <a:ln>
            <a:noFill/>
          </a:ln>
        </p:spPr>
        <p:txBody>
          <a:bodyPr spcFirstLastPara="1" wrap="square" lIns="91425" tIns="0" rIns="91425" bIns="45700" anchor="ctr"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SELECT empno, sal FROM emp WHERE sal &gt; ALL (2000, 3000, 4000); EMPNO </a:t>
            </a:r>
            <a:endParaRPr/>
          </a:p>
          <a:p>
            <a:pPr marL="0" marR="0" lvl="0" indent="0" algn="l" rtl="0">
              <a:lnSpc>
                <a:spcPct val="1000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Output : </a:t>
            </a:r>
            <a:r>
              <a:rPr lang="en-US" sz="2400" b="0" i="0" u="none" strike="noStrike" cap="none">
                <a:solidFill>
                  <a:srgbClr val="000000"/>
                </a:solidFill>
                <a:latin typeface="Calibri"/>
                <a:ea typeface="Calibri"/>
                <a:cs typeface="Calibri"/>
                <a:sym typeface="Calibri"/>
              </a:rPr>
              <a:t>7839 5000 </a:t>
            </a:r>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SQL&gt; -- Transformed to equivalent statement without ALL. SELECT empno, sal FROM emp WHERE sal &gt; 2000 AND sal &gt; 3000 AND sal &gt; 4000; </a:t>
            </a:r>
            <a:endParaRPr/>
          </a:p>
          <a:p>
            <a:pPr marL="0" marR="0" lvl="0" indent="0" algn="l" rtl="0">
              <a:lnSpc>
                <a:spcPct val="1000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Output: </a:t>
            </a:r>
            <a:r>
              <a:rPr lang="en-US" sz="2400" b="0" i="0" u="none" strike="noStrike" cap="none">
                <a:solidFill>
                  <a:srgbClr val="000000"/>
                </a:solidFill>
                <a:latin typeface="Calibri"/>
                <a:ea typeface="Calibri"/>
                <a:cs typeface="Calibri"/>
                <a:sym typeface="Calibri"/>
              </a:rPr>
              <a:t>7839 5000 </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Joined Tables in SQL and Outer Joins</a:t>
            </a:r>
            <a:endParaRPr/>
          </a:p>
        </p:txBody>
      </p:sp>
      <p:sp>
        <p:nvSpPr>
          <p:cNvPr id="107" name="Google Shape;107;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SQL joins are used to combine two or more tables. </a:t>
            </a:r>
            <a:endParaRPr/>
          </a:p>
          <a:p>
            <a:pPr marL="228600" lvl="0" indent="-228600" algn="l" rtl="0">
              <a:lnSpc>
                <a:spcPct val="90000"/>
              </a:lnSpc>
              <a:spcBef>
                <a:spcPts val="1000"/>
              </a:spcBef>
              <a:spcAft>
                <a:spcPts val="0"/>
              </a:spcAft>
              <a:buClr>
                <a:schemeClr val="dk1"/>
              </a:buClr>
              <a:buSzPts val="2800"/>
              <a:buChar char="•"/>
            </a:pPr>
            <a:r>
              <a:rPr lang="en-US"/>
              <a:t>The joining of two or more tables is based on common field between them.</a:t>
            </a:r>
            <a:endParaRPr/>
          </a:p>
          <a:p>
            <a:pPr marL="228600" lvl="0" indent="-228600" algn="l" rtl="0">
              <a:lnSpc>
                <a:spcPct val="90000"/>
              </a:lnSpc>
              <a:spcBef>
                <a:spcPts val="1000"/>
              </a:spcBef>
              <a:spcAft>
                <a:spcPts val="0"/>
              </a:spcAft>
              <a:buClr>
                <a:schemeClr val="dk1"/>
              </a:buClr>
              <a:buSzPts val="2800"/>
              <a:buChar char="•"/>
            </a:pPr>
            <a:r>
              <a:rPr lang="en-US"/>
              <a:t>Syntax: </a:t>
            </a:r>
            <a:endParaRPr/>
          </a:p>
          <a:p>
            <a:pPr marL="457200" lvl="1" indent="0" algn="l" rtl="0">
              <a:lnSpc>
                <a:spcPct val="90000"/>
              </a:lnSpc>
              <a:spcBef>
                <a:spcPts val="500"/>
              </a:spcBef>
              <a:spcAft>
                <a:spcPts val="0"/>
              </a:spcAft>
              <a:buClr>
                <a:schemeClr val="dk1"/>
              </a:buClr>
              <a:buSzPts val="2400"/>
              <a:buNone/>
            </a:pPr>
            <a:r>
              <a:rPr lang="en-US"/>
              <a:t>select col1,col2,....</a:t>
            </a:r>
            <a:endParaRPr/>
          </a:p>
          <a:p>
            <a:pPr marL="457200" lvl="1" indent="0" algn="l" rtl="0">
              <a:lnSpc>
                <a:spcPct val="90000"/>
              </a:lnSpc>
              <a:spcBef>
                <a:spcPts val="500"/>
              </a:spcBef>
              <a:spcAft>
                <a:spcPts val="0"/>
              </a:spcAft>
              <a:buClr>
                <a:schemeClr val="dk1"/>
              </a:buClr>
              <a:buSzPts val="2400"/>
              <a:buNone/>
            </a:pPr>
            <a:r>
              <a:rPr lang="en-US"/>
              <a:t>from table1 JOIN table2 ON (common columns in both tables)</a:t>
            </a:r>
            <a:endParaRPr/>
          </a:p>
          <a:p>
            <a:pPr marL="457200" lvl="1" indent="0" algn="l" rtl="0">
              <a:lnSpc>
                <a:spcPct val="90000"/>
              </a:lnSpc>
              <a:spcBef>
                <a:spcPts val="500"/>
              </a:spcBef>
              <a:spcAft>
                <a:spcPts val="0"/>
              </a:spcAft>
              <a:buClr>
                <a:schemeClr val="dk1"/>
              </a:buClr>
              <a:buSzPts val="2400"/>
              <a:buNone/>
            </a:pPr>
            <a:r>
              <a:rPr lang="en-US"/>
              <a:t>where condition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body" idx="1"/>
          </p:nvPr>
        </p:nvSpPr>
        <p:spPr>
          <a:xfrm>
            <a:off x="628650" y="816847"/>
            <a:ext cx="7886700" cy="53601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SELECT e1.empno, e1.sal</a:t>
            </a:r>
            <a:endParaRPr/>
          </a:p>
          <a:p>
            <a:pPr marL="0" lvl="0" indent="0" algn="l" rtl="0">
              <a:lnSpc>
                <a:spcPct val="90000"/>
              </a:lnSpc>
              <a:spcBef>
                <a:spcPts val="1000"/>
              </a:spcBef>
              <a:spcAft>
                <a:spcPts val="0"/>
              </a:spcAft>
              <a:buClr>
                <a:schemeClr val="dk1"/>
              </a:buClr>
              <a:buSzPts val="2000"/>
              <a:buNone/>
            </a:pPr>
            <a:r>
              <a:rPr lang="en-US" sz="2000"/>
              <a:t>FROM   emp e1</a:t>
            </a:r>
            <a:endParaRPr/>
          </a:p>
          <a:p>
            <a:pPr marL="0" lvl="0" indent="0" algn="l" rtl="0">
              <a:lnSpc>
                <a:spcPct val="90000"/>
              </a:lnSpc>
              <a:spcBef>
                <a:spcPts val="1000"/>
              </a:spcBef>
              <a:spcAft>
                <a:spcPts val="0"/>
              </a:spcAft>
              <a:buClr>
                <a:schemeClr val="dk1"/>
              </a:buClr>
              <a:buSzPts val="2000"/>
              <a:buNone/>
            </a:pPr>
            <a:r>
              <a:rPr lang="en-US" sz="2000"/>
              <a:t>WHERE  e1.sal &gt; ALL </a:t>
            </a:r>
            <a:endParaRPr/>
          </a:p>
          <a:p>
            <a:pPr marL="0" lvl="0" indent="0" algn="l" rtl="0">
              <a:lnSpc>
                <a:spcPct val="90000"/>
              </a:lnSpc>
              <a:spcBef>
                <a:spcPts val="1000"/>
              </a:spcBef>
              <a:spcAft>
                <a:spcPts val="0"/>
              </a:spcAft>
              <a:buClr>
                <a:schemeClr val="dk1"/>
              </a:buClr>
              <a:buSzPts val="2000"/>
              <a:buNone/>
            </a:pPr>
            <a:r>
              <a:rPr lang="en-US" sz="2000"/>
              <a:t>(SELECT e2.sal</a:t>
            </a:r>
            <a:endParaRPr/>
          </a:p>
          <a:p>
            <a:pPr marL="0" lvl="0" indent="0" algn="l" rtl="0">
              <a:lnSpc>
                <a:spcPct val="90000"/>
              </a:lnSpc>
              <a:spcBef>
                <a:spcPts val="1000"/>
              </a:spcBef>
              <a:spcAft>
                <a:spcPts val="0"/>
              </a:spcAft>
              <a:buClr>
                <a:schemeClr val="dk1"/>
              </a:buClr>
              <a:buSzPts val="2000"/>
              <a:buNone/>
            </a:pPr>
            <a:r>
              <a:rPr lang="en-US" sz="2000"/>
              <a:t> FROM   emp e2</a:t>
            </a:r>
            <a:endParaRPr/>
          </a:p>
          <a:p>
            <a:pPr marL="0" lvl="0" indent="0" algn="l" rtl="0">
              <a:lnSpc>
                <a:spcPct val="90000"/>
              </a:lnSpc>
              <a:spcBef>
                <a:spcPts val="1000"/>
              </a:spcBef>
              <a:spcAft>
                <a:spcPts val="0"/>
              </a:spcAft>
              <a:buClr>
                <a:schemeClr val="dk1"/>
              </a:buClr>
              <a:buSzPts val="2000"/>
              <a:buNone/>
            </a:pPr>
            <a:r>
              <a:rPr lang="en-US" sz="2000"/>
              <a:t> WHERE  e2.deptno = 20);</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r>
              <a:rPr lang="en-US" sz="2000"/>
              <a:t>     EMPNO        SAL</a:t>
            </a:r>
            <a:endParaRPr/>
          </a:p>
          <a:p>
            <a:pPr marL="0" lvl="0" indent="0" algn="l" rtl="0">
              <a:lnSpc>
                <a:spcPct val="90000"/>
              </a:lnSpc>
              <a:spcBef>
                <a:spcPts val="1000"/>
              </a:spcBef>
              <a:spcAft>
                <a:spcPts val="0"/>
              </a:spcAft>
              <a:buClr>
                <a:schemeClr val="dk1"/>
              </a:buClr>
              <a:buSzPts val="2000"/>
              <a:buNone/>
            </a:pPr>
            <a:r>
              <a:rPr lang="en-US" sz="2000"/>
              <a:t>---------- ----------</a:t>
            </a:r>
            <a:endParaRPr/>
          </a:p>
          <a:p>
            <a:pPr marL="0" lvl="0" indent="0" algn="l" rtl="0">
              <a:lnSpc>
                <a:spcPct val="90000"/>
              </a:lnSpc>
              <a:spcBef>
                <a:spcPts val="1000"/>
              </a:spcBef>
              <a:spcAft>
                <a:spcPts val="0"/>
              </a:spcAft>
              <a:buClr>
                <a:schemeClr val="dk1"/>
              </a:buClr>
              <a:buSzPts val="2000"/>
              <a:buNone/>
            </a:pPr>
            <a:r>
              <a:rPr lang="en-US" sz="2000"/>
              <a:t>      7839       5000</a:t>
            </a:r>
            <a:endParaRPr sz="2000"/>
          </a:p>
        </p:txBody>
      </p:sp>
      <p:pic>
        <p:nvPicPr>
          <p:cNvPr id="339" name="Google Shape;339;p34"/>
          <p:cNvPicPr preferRelativeResize="0"/>
          <p:nvPr/>
        </p:nvPicPr>
        <p:blipFill rotWithShape="1">
          <a:blip r:embed="rId3">
            <a:alphaModFix/>
          </a:blip>
          <a:srcRect/>
          <a:stretch/>
        </p:blipFill>
        <p:spPr>
          <a:xfrm>
            <a:off x="3333750" y="1066800"/>
            <a:ext cx="5592706" cy="281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ANY</a:t>
            </a:r>
            <a:endParaRPr/>
          </a:p>
        </p:txBody>
      </p:sp>
      <p:sp>
        <p:nvSpPr>
          <p:cNvPr id="345" name="Google Shape;345;p3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US"/>
              <a:t>The ANY comparison condition is used to compare a value to a list or subquery. It must be preceded by =, !=, &gt;, &lt;, &lt;=, &gt;= and followed by a list or subquery.</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 ANY (...)": The value must match one or more values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 ANY (...)": The value must not match one or more values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&gt; ANY (...)": The value must be greater than the smallest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&lt; ANY (...)": The value must be smaller than the biggest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&gt;= ANY (...)": The value must be greater than or equal to the smallest value in the list to evaluate to TRUE.</a:t>
            </a:r>
            <a:endParaRPr/>
          </a:p>
          <a:p>
            <a:pPr marL="228600" lvl="0" indent="-228600" algn="l" rtl="0">
              <a:lnSpc>
                <a:spcPct val="90000"/>
              </a:lnSpc>
              <a:spcBef>
                <a:spcPts val="1000"/>
              </a:spcBef>
              <a:spcAft>
                <a:spcPts val="0"/>
              </a:spcAft>
              <a:buClr>
                <a:srgbClr val="212529"/>
              </a:buClr>
              <a:buSzPct val="100000"/>
              <a:buFont typeface="Arial"/>
              <a:buChar char="•"/>
            </a:pPr>
            <a:r>
              <a:rPr lang="en-US" b="0" i="0">
                <a:solidFill>
                  <a:srgbClr val="212529"/>
                </a:solidFill>
                <a:latin typeface="Arial"/>
                <a:ea typeface="Arial"/>
                <a:cs typeface="Arial"/>
                <a:sym typeface="Arial"/>
              </a:rPr>
              <a:t>"x &lt;= ANY (...)": The value must be smaller than or equal to the biggest value in the list to evaluate to TRUE.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304800" y="519139"/>
            <a:ext cx="6705600" cy="496726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a:t>SELECT empno, sal</a:t>
            </a:r>
            <a:endParaRPr/>
          </a:p>
          <a:p>
            <a:pPr marL="0" lvl="0" indent="0" algn="l" rtl="0">
              <a:lnSpc>
                <a:spcPct val="90000"/>
              </a:lnSpc>
              <a:spcBef>
                <a:spcPts val="1000"/>
              </a:spcBef>
              <a:spcAft>
                <a:spcPts val="0"/>
              </a:spcAft>
              <a:buClr>
                <a:schemeClr val="dk1"/>
              </a:buClr>
              <a:buSzPct val="100000"/>
              <a:buNone/>
            </a:pPr>
            <a:r>
              <a:rPr lang="en-US"/>
              <a:t>FROM   emp</a:t>
            </a:r>
            <a:endParaRPr/>
          </a:p>
          <a:p>
            <a:pPr marL="0" lvl="0" indent="0" algn="l" rtl="0">
              <a:lnSpc>
                <a:spcPct val="90000"/>
              </a:lnSpc>
              <a:spcBef>
                <a:spcPts val="1000"/>
              </a:spcBef>
              <a:spcAft>
                <a:spcPts val="0"/>
              </a:spcAft>
              <a:buClr>
                <a:schemeClr val="dk1"/>
              </a:buClr>
              <a:buSzPct val="100000"/>
              <a:buNone/>
            </a:pPr>
            <a:r>
              <a:rPr lang="en-US"/>
              <a:t>WHERE  </a:t>
            </a:r>
            <a:endParaRPr/>
          </a:p>
          <a:p>
            <a:pPr marL="0" lvl="0" indent="0" algn="l" rtl="0">
              <a:lnSpc>
                <a:spcPct val="90000"/>
              </a:lnSpc>
              <a:spcBef>
                <a:spcPts val="1000"/>
              </a:spcBef>
              <a:spcAft>
                <a:spcPts val="0"/>
              </a:spcAft>
              <a:buClr>
                <a:schemeClr val="dk1"/>
              </a:buClr>
              <a:buSzPct val="100000"/>
              <a:buNone/>
            </a:pPr>
            <a:r>
              <a:rPr lang="en-US"/>
              <a:t>sal &gt; ANY (2000, 3000, 4000);</a:t>
            </a:r>
            <a:endParaRPr/>
          </a:p>
          <a:p>
            <a:pPr marL="0" lvl="0" indent="0" algn="l" rtl="0">
              <a:lnSpc>
                <a:spcPct val="90000"/>
              </a:lnSpc>
              <a:spcBef>
                <a:spcPts val="1000"/>
              </a:spcBef>
              <a:spcAft>
                <a:spcPts val="0"/>
              </a:spcAft>
              <a:buClr>
                <a:schemeClr val="dk1"/>
              </a:buClr>
              <a:buSzPct val="100000"/>
              <a:buNone/>
            </a:pPr>
            <a:r>
              <a:rPr lang="en-US"/>
              <a:t>     EMPNO        SAL</a:t>
            </a:r>
            <a:endParaRPr/>
          </a:p>
          <a:p>
            <a:pPr marL="0" lvl="0" indent="0" algn="l" rtl="0">
              <a:lnSpc>
                <a:spcPct val="90000"/>
              </a:lnSpc>
              <a:spcBef>
                <a:spcPts val="1000"/>
              </a:spcBef>
              <a:spcAft>
                <a:spcPts val="0"/>
              </a:spcAft>
              <a:buClr>
                <a:schemeClr val="dk1"/>
              </a:buClr>
              <a:buSzPct val="100000"/>
              <a:buNone/>
            </a:pPr>
            <a:r>
              <a:rPr lang="en-US"/>
              <a:t>      7566       2975</a:t>
            </a:r>
            <a:endParaRPr/>
          </a:p>
          <a:p>
            <a:pPr marL="0" lvl="0" indent="0" algn="l" rtl="0">
              <a:lnSpc>
                <a:spcPct val="90000"/>
              </a:lnSpc>
              <a:spcBef>
                <a:spcPts val="1000"/>
              </a:spcBef>
              <a:spcAft>
                <a:spcPts val="0"/>
              </a:spcAft>
              <a:buClr>
                <a:schemeClr val="dk1"/>
              </a:buClr>
              <a:buSzPct val="100000"/>
              <a:buNone/>
            </a:pPr>
            <a:r>
              <a:rPr lang="en-US"/>
              <a:t>      7698       2850</a:t>
            </a:r>
            <a:endParaRPr/>
          </a:p>
          <a:p>
            <a:pPr marL="0" lvl="0" indent="0" algn="l" rtl="0">
              <a:lnSpc>
                <a:spcPct val="90000"/>
              </a:lnSpc>
              <a:spcBef>
                <a:spcPts val="1000"/>
              </a:spcBef>
              <a:spcAft>
                <a:spcPts val="0"/>
              </a:spcAft>
              <a:buClr>
                <a:schemeClr val="dk1"/>
              </a:buClr>
              <a:buSzPct val="100000"/>
              <a:buNone/>
            </a:pPr>
            <a:r>
              <a:rPr lang="en-US"/>
              <a:t>      7782       2450</a:t>
            </a:r>
            <a:endParaRPr/>
          </a:p>
          <a:p>
            <a:pPr marL="0" lvl="0" indent="0" algn="l" rtl="0">
              <a:lnSpc>
                <a:spcPct val="90000"/>
              </a:lnSpc>
              <a:spcBef>
                <a:spcPts val="1000"/>
              </a:spcBef>
              <a:spcAft>
                <a:spcPts val="0"/>
              </a:spcAft>
              <a:buClr>
                <a:schemeClr val="dk1"/>
              </a:buClr>
              <a:buSzPct val="100000"/>
              <a:buNone/>
            </a:pPr>
            <a:r>
              <a:rPr lang="en-US"/>
              <a:t>      7788       3000</a:t>
            </a:r>
            <a:endParaRPr/>
          </a:p>
          <a:p>
            <a:pPr marL="0" lvl="0" indent="0" algn="l" rtl="0">
              <a:lnSpc>
                <a:spcPct val="90000"/>
              </a:lnSpc>
              <a:spcBef>
                <a:spcPts val="1000"/>
              </a:spcBef>
              <a:spcAft>
                <a:spcPts val="0"/>
              </a:spcAft>
              <a:buClr>
                <a:schemeClr val="dk1"/>
              </a:buClr>
              <a:buSzPct val="100000"/>
              <a:buNone/>
            </a:pPr>
            <a:r>
              <a:rPr lang="en-US"/>
              <a:t>      7839       5000</a:t>
            </a:r>
            <a:endParaRPr/>
          </a:p>
          <a:p>
            <a:pPr marL="0" lvl="0" indent="0" algn="l" rtl="0">
              <a:lnSpc>
                <a:spcPct val="90000"/>
              </a:lnSpc>
              <a:spcBef>
                <a:spcPts val="1000"/>
              </a:spcBef>
              <a:spcAft>
                <a:spcPts val="0"/>
              </a:spcAft>
              <a:buClr>
                <a:schemeClr val="dk1"/>
              </a:buClr>
              <a:buSzPct val="100000"/>
              <a:buNone/>
            </a:pPr>
            <a:r>
              <a:rPr lang="en-US"/>
              <a:t>      7902       3000</a:t>
            </a:r>
            <a:endParaRPr/>
          </a:p>
          <a:p>
            <a:pPr marL="228600" lvl="0" indent="-64135"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p:txBody>
      </p:sp>
      <p:pic>
        <p:nvPicPr>
          <p:cNvPr id="351" name="Google Shape;351;p36"/>
          <p:cNvPicPr preferRelativeResize="0"/>
          <p:nvPr/>
        </p:nvPicPr>
        <p:blipFill rotWithShape="1">
          <a:blip r:embed="rId3">
            <a:alphaModFix/>
          </a:blip>
          <a:srcRect/>
          <a:stretch/>
        </p:blipFill>
        <p:spPr>
          <a:xfrm>
            <a:off x="3067050" y="2571750"/>
            <a:ext cx="5781648" cy="291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body" idx="1"/>
          </p:nvPr>
        </p:nvSpPr>
        <p:spPr>
          <a:xfrm>
            <a:off x="628650" y="514350"/>
            <a:ext cx="7886700" cy="5662613"/>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en-US"/>
              <a:t>SELECT e1.empno, e1.sal</a:t>
            </a:r>
            <a:endParaRPr/>
          </a:p>
          <a:p>
            <a:pPr marL="0" lvl="0" indent="0" algn="l" rtl="0">
              <a:lnSpc>
                <a:spcPct val="90000"/>
              </a:lnSpc>
              <a:spcBef>
                <a:spcPts val="1000"/>
              </a:spcBef>
              <a:spcAft>
                <a:spcPts val="0"/>
              </a:spcAft>
              <a:buClr>
                <a:schemeClr val="dk1"/>
              </a:buClr>
              <a:buSzPct val="100000"/>
              <a:buNone/>
            </a:pPr>
            <a:r>
              <a:rPr lang="en-US"/>
              <a:t>FROM   emp e1</a:t>
            </a:r>
            <a:endParaRPr/>
          </a:p>
          <a:p>
            <a:pPr marL="0" lvl="0" indent="0" algn="l" rtl="0">
              <a:lnSpc>
                <a:spcPct val="90000"/>
              </a:lnSpc>
              <a:spcBef>
                <a:spcPts val="1000"/>
              </a:spcBef>
              <a:spcAft>
                <a:spcPts val="0"/>
              </a:spcAft>
              <a:buClr>
                <a:schemeClr val="dk1"/>
              </a:buClr>
              <a:buSzPct val="100000"/>
              <a:buNone/>
            </a:pPr>
            <a:r>
              <a:rPr lang="en-US"/>
              <a:t>WHERE  e1.sal &gt; ANY (SELECT e2.sal</a:t>
            </a:r>
            <a:endParaRPr/>
          </a:p>
          <a:p>
            <a:pPr marL="0" lvl="0" indent="0" algn="l" rtl="0">
              <a:lnSpc>
                <a:spcPct val="90000"/>
              </a:lnSpc>
              <a:spcBef>
                <a:spcPts val="1000"/>
              </a:spcBef>
              <a:spcAft>
                <a:spcPts val="0"/>
              </a:spcAft>
              <a:buClr>
                <a:schemeClr val="dk1"/>
              </a:buClr>
              <a:buSzPct val="100000"/>
              <a:buNone/>
            </a:pPr>
            <a:r>
              <a:rPr lang="en-US"/>
              <a:t>FROM   emp e2</a:t>
            </a:r>
            <a:endParaRPr/>
          </a:p>
          <a:p>
            <a:pPr marL="0" lvl="0" indent="0" algn="l" rtl="0">
              <a:lnSpc>
                <a:spcPct val="90000"/>
              </a:lnSpc>
              <a:spcBef>
                <a:spcPts val="1000"/>
              </a:spcBef>
              <a:spcAft>
                <a:spcPts val="0"/>
              </a:spcAft>
              <a:buClr>
                <a:schemeClr val="dk1"/>
              </a:buClr>
              <a:buSzPct val="100000"/>
              <a:buNone/>
            </a:pPr>
            <a:r>
              <a:rPr lang="en-US"/>
              <a:t>WHERE  e2.deptno = 10);</a:t>
            </a:r>
            <a:endParaRPr/>
          </a:p>
          <a:p>
            <a:pPr marL="228600" lvl="0" indent="-10414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     EMPNO        SAL</a:t>
            </a:r>
            <a:endParaRPr/>
          </a:p>
          <a:p>
            <a:pPr marL="0" lvl="0" indent="0" algn="l" rtl="0">
              <a:lnSpc>
                <a:spcPct val="90000"/>
              </a:lnSpc>
              <a:spcBef>
                <a:spcPts val="1000"/>
              </a:spcBef>
              <a:spcAft>
                <a:spcPts val="0"/>
              </a:spcAft>
              <a:buClr>
                <a:schemeClr val="dk1"/>
              </a:buClr>
              <a:buSzPct val="100000"/>
              <a:buNone/>
            </a:pPr>
            <a:r>
              <a:rPr lang="en-US"/>
              <a:t>---------- ----------</a:t>
            </a:r>
            <a:endParaRPr/>
          </a:p>
          <a:p>
            <a:pPr marL="0" lvl="0" indent="0" algn="l" rtl="0">
              <a:lnSpc>
                <a:spcPct val="90000"/>
              </a:lnSpc>
              <a:spcBef>
                <a:spcPts val="1000"/>
              </a:spcBef>
              <a:spcAft>
                <a:spcPts val="0"/>
              </a:spcAft>
              <a:buClr>
                <a:schemeClr val="dk1"/>
              </a:buClr>
              <a:buSzPct val="100000"/>
              <a:buNone/>
            </a:pPr>
            <a:r>
              <a:rPr lang="en-US"/>
              <a:t>      7839       5000</a:t>
            </a:r>
            <a:endParaRPr/>
          </a:p>
          <a:p>
            <a:pPr marL="0" lvl="0" indent="0" algn="l" rtl="0">
              <a:lnSpc>
                <a:spcPct val="90000"/>
              </a:lnSpc>
              <a:spcBef>
                <a:spcPts val="1000"/>
              </a:spcBef>
              <a:spcAft>
                <a:spcPts val="0"/>
              </a:spcAft>
              <a:buClr>
                <a:schemeClr val="dk1"/>
              </a:buClr>
              <a:buSzPct val="100000"/>
              <a:buNone/>
            </a:pPr>
            <a:r>
              <a:rPr lang="en-US"/>
              <a:t>      7902       3000</a:t>
            </a:r>
            <a:endParaRPr/>
          </a:p>
          <a:p>
            <a:pPr marL="0" lvl="0" indent="0" algn="l" rtl="0">
              <a:lnSpc>
                <a:spcPct val="90000"/>
              </a:lnSpc>
              <a:spcBef>
                <a:spcPts val="1000"/>
              </a:spcBef>
              <a:spcAft>
                <a:spcPts val="0"/>
              </a:spcAft>
              <a:buClr>
                <a:schemeClr val="dk1"/>
              </a:buClr>
              <a:buSzPct val="100000"/>
              <a:buNone/>
            </a:pPr>
            <a:r>
              <a:rPr lang="en-US"/>
              <a:t>      7788       3000</a:t>
            </a:r>
            <a:endParaRPr/>
          </a:p>
          <a:p>
            <a:pPr marL="0" lvl="0" indent="0" algn="l" rtl="0">
              <a:lnSpc>
                <a:spcPct val="90000"/>
              </a:lnSpc>
              <a:spcBef>
                <a:spcPts val="1000"/>
              </a:spcBef>
              <a:spcAft>
                <a:spcPts val="0"/>
              </a:spcAft>
              <a:buClr>
                <a:schemeClr val="dk1"/>
              </a:buClr>
              <a:buSzPct val="100000"/>
              <a:buNone/>
            </a:pPr>
            <a:r>
              <a:rPr lang="en-US"/>
              <a:t>      7566       2975</a:t>
            </a:r>
            <a:endParaRPr/>
          </a:p>
          <a:p>
            <a:pPr marL="0" lvl="0" indent="0" algn="l" rtl="0">
              <a:lnSpc>
                <a:spcPct val="90000"/>
              </a:lnSpc>
              <a:spcBef>
                <a:spcPts val="1000"/>
              </a:spcBef>
              <a:spcAft>
                <a:spcPts val="0"/>
              </a:spcAft>
              <a:buClr>
                <a:schemeClr val="dk1"/>
              </a:buClr>
              <a:buSzPct val="100000"/>
              <a:buNone/>
            </a:pPr>
            <a:r>
              <a:rPr lang="en-US"/>
              <a:t>      7698       2850</a:t>
            </a:r>
            <a:endParaRPr/>
          </a:p>
          <a:p>
            <a:pPr marL="0" lvl="0" indent="0" algn="l" rtl="0">
              <a:lnSpc>
                <a:spcPct val="90000"/>
              </a:lnSpc>
              <a:spcBef>
                <a:spcPts val="1000"/>
              </a:spcBef>
              <a:spcAft>
                <a:spcPts val="0"/>
              </a:spcAft>
              <a:buClr>
                <a:schemeClr val="dk1"/>
              </a:buClr>
              <a:buSzPct val="100000"/>
              <a:buNone/>
            </a:pPr>
            <a:r>
              <a:rPr lang="en-US"/>
              <a:t>      7782       2450</a:t>
            </a:r>
            <a:endParaRPr/>
          </a:p>
          <a:p>
            <a:pPr marL="0" lvl="0" indent="0" algn="l" rtl="0">
              <a:lnSpc>
                <a:spcPct val="90000"/>
              </a:lnSpc>
              <a:spcBef>
                <a:spcPts val="1000"/>
              </a:spcBef>
              <a:spcAft>
                <a:spcPts val="0"/>
              </a:spcAft>
              <a:buClr>
                <a:schemeClr val="dk1"/>
              </a:buClr>
              <a:buSzPct val="100000"/>
              <a:buNone/>
            </a:pPr>
            <a:r>
              <a:rPr lang="en-US"/>
              <a:t>      7499       1600</a:t>
            </a:r>
            <a:endParaRPr/>
          </a:p>
          <a:p>
            <a:pPr marL="0" lvl="0" indent="0" algn="l" rtl="0">
              <a:lnSpc>
                <a:spcPct val="90000"/>
              </a:lnSpc>
              <a:spcBef>
                <a:spcPts val="1000"/>
              </a:spcBef>
              <a:spcAft>
                <a:spcPts val="0"/>
              </a:spcAft>
              <a:buClr>
                <a:schemeClr val="dk1"/>
              </a:buClr>
              <a:buSzPct val="100000"/>
              <a:buNone/>
            </a:pPr>
            <a:r>
              <a:rPr lang="en-US"/>
              <a:t>      7844       1500</a:t>
            </a:r>
            <a:endParaRPr/>
          </a:p>
        </p:txBody>
      </p:sp>
      <p:pic>
        <p:nvPicPr>
          <p:cNvPr id="357" name="Google Shape;357;p37"/>
          <p:cNvPicPr preferRelativeResize="0"/>
          <p:nvPr/>
        </p:nvPicPr>
        <p:blipFill rotWithShape="1">
          <a:blip r:embed="rId3">
            <a:alphaModFix/>
          </a:blip>
          <a:srcRect/>
          <a:stretch/>
        </p:blipFill>
        <p:spPr>
          <a:xfrm>
            <a:off x="3067050" y="2571750"/>
            <a:ext cx="5781648" cy="2914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63" name="Google Shape;363;p3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SELECT empno, sal</a:t>
            </a:r>
            <a:endParaRPr/>
          </a:p>
          <a:p>
            <a:pPr marL="228600" lvl="0" indent="-228600" algn="l" rtl="0">
              <a:lnSpc>
                <a:spcPct val="90000"/>
              </a:lnSpc>
              <a:spcBef>
                <a:spcPts val="1000"/>
              </a:spcBef>
              <a:spcAft>
                <a:spcPts val="0"/>
              </a:spcAft>
              <a:buClr>
                <a:schemeClr val="dk1"/>
              </a:buClr>
              <a:buSzPct val="100000"/>
              <a:buChar char="•"/>
            </a:pPr>
            <a:r>
              <a:rPr lang="en-US"/>
              <a:t>FROM   emp</a:t>
            </a:r>
            <a:endParaRPr/>
          </a:p>
          <a:p>
            <a:pPr marL="228600" lvl="0" indent="-228600" algn="l" rtl="0">
              <a:lnSpc>
                <a:spcPct val="90000"/>
              </a:lnSpc>
              <a:spcBef>
                <a:spcPts val="1000"/>
              </a:spcBef>
              <a:spcAft>
                <a:spcPts val="0"/>
              </a:spcAft>
              <a:buClr>
                <a:schemeClr val="dk1"/>
              </a:buClr>
              <a:buSzPct val="100000"/>
              <a:buChar char="•"/>
            </a:pPr>
            <a:r>
              <a:rPr lang="en-US"/>
              <a:t>WHERE  sal &gt; 2000 OR sal &gt; 3000 OR sal &gt; 4000;</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     EMPNO        SAL</a:t>
            </a:r>
            <a:endParaRPr/>
          </a:p>
          <a:p>
            <a:pPr marL="228600" lvl="0" indent="-228600" algn="l" rtl="0">
              <a:lnSpc>
                <a:spcPct val="90000"/>
              </a:lnSpc>
              <a:spcBef>
                <a:spcPts val="1000"/>
              </a:spcBef>
              <a:spcAft>
                <a:spcPts val="0"/>
              </a:spcAft>
              <a:buClr>
                <a:schemeClr val="dk1"/>
              </a:buClr>
              <a:buSzPct val="100000"/>
              <a:buChar char="•"/>
            </a:pPr>
            <a:r>
              <a:rPr lang="en-US"/>
              <a:t>---------- ----------</a:t>
            </a:r>
            <a:endParaRPr/>
          </a:p>
          <a:p>
            <a:pPr marL="228600" lvl="0" indent="-228600" algn="l" rtl="0">
              <a:lnSpc>
                <a:spcPct val="90000"/>
              </a:lnSpc>
              <a:spcBef>
                <a:spcPts val="1000"/>
              </a:spcBef>
              <a:spcAft>
                <a:spcPts val="0"/>
              </a:spcAft>
              <a:buClr>
                <a:schemeClr val="dk1"/>
              </a:buClr>
              <a:buSzPct val="100000"/>
              <a:buChar char="•"/>
            </a:pPr>
            <a:r>
              <a:rPr lang="en-US"/>
              <a:t>      7566       2975</a:t>
            </a:r>
            <a:endParaRPr/>
          </a:p>
          <a:p>
            <a:pPr marL="228600" lvl="0" indent="-228600" algn="l" rtl="0">
              <a:lnSpc>
                <a:spcPct val="90000"/>
              </a:lnSpc>
              <a:spcBef>
                <a:spcPts val="1000"/>
              </a:spcBef>
              <a:spcAft>
                <a:spcPts val="0"/>
              </a:spcAft>
              <a:buClr>
                <a:schemeClr val="dk1"/>
              </a:buClr>
              <a:buSzPct val="100000"/>
              <a:buChar char="•"/>
            </a:pPr>
            <a:r>
              <a:rPr lang="en-US"/>
              <a:t>      7698       2850</a:t>
            </a:r>
            <a:endParaRPr/>
          </a:p>
          <a:p>
            <a:pPr marL="228600" lvl="0" indent="-228600" algn="l" rtl="0">
              <a:lnSpc>
                <a:spcPct val="90000"/>
              </a:lnSpc>
              <a:spcBef>
                <a:spcPts val="1000"/>
              </a:spcBef>
              <a:spcAft>
                <a:spcPts val="0"/>
              </a:spcAft>
              <a:buClr>
                <a:schemeClr val="dk1"/>
              </a:buClr>
              <a:buSzPct val="100000"/>
              <a:buChar char="•"/>
            </a:pPr>
            <a:r>
              <a:rPr lang="en-US"/>
              <a:t>      7782       2450</a:t>
            </a:r>
            <a:endParaRPr/>
          </a:p>
          <a:p>
            <a:pPr marL="228600" lvl="0" indent="-228600" algn="l" rtl="0">
              <a:lnSpc>
                <a:spcPct val="90000"/>
              </a:lnSpc>
              <a:spcBef>
                <a:spcPts val="1000"/>
              </a:spcBef>
              <a:spcAft>
                <a:spcPts val="0"/>
              </a:spcAft>
              <a:buClr>
                <a:schemeClr val="dk1"/>
              </a:buClr>
              <a:buSzPct val="100000"/>
              <a:buChar char="•"/>
            </a:pPr>
            <a:r>
              <a:rPr lang="en-US"/>
              <a:t>      7788       3000</a:t>
            </a:r>
            <a:endParaRPr/>
          </a:p>
          <a:p>
            <a:pPr marL="228600" lvl="0" indent="-228600" algn="l" rtl="0">
              <a:lnSpc>
                <a:spcPct val="90000"/>
              </a:lnSpc>
              <a:spcBef>
                <a:spcPts val="1000"/>
              </a:spcBef>
              <a:spcAft>
                <a:spcPts val="0"/>
              </a:spcAft>
              <a:buClr>
                <a:schemeClr val="dk1"/>
              </a:buClr>
              <a:buSzPct val="100000"/>
              <a:buChar char="•"/>
            </a:pPr>
            <a:r>
              <a:rPr lang="en-US"/>
              <a:t>      7839       5000</a:t>
            </a:r>
            <a:endParaRPr/>
          </a:p>
          <a:p>
            <a:pPr marL="228600" lvl="0" indent="-228600" algn="l" rtl="0">
              <a:lnSpc>
                <a:spcPct val="90000"/>
              </a:lnSpc>
              <a:spcBef>
                <a:spcPts val="1000"/>
              </a:spcBef>
              <a:spcAft>
                <a:spcPts val="0"/>
              </a:spcAft>
              <a:buClr>
                <a:schemeClr val="dk1"/>
              </a:buClr>
              <a:buSzPct val="100000"/>
              <a:buChar char="•"/>
            </a:pPr>
            <a:r>
              <a:rPr lang="en-US"/>
              <a:t>      7902       3000</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Correlated Nested Queries</a:t>
            </a:r>
            <a:endParaRPr/>
          </a:p>
        </p:txBody>
      </p:sp>
      <p:sp>
        <p:nvSpPr>
          <p:cNvPr id="369" name="Google Shape;369;p3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Whenever a condition in the WHERE clause of a nested query references some attribute of a relation declared in the outer query, the two queries are said to be correlated. </a:t>
            </a:r>
            <a:endParaRPr/>
          </a:p>
          <a:p>
            <a:pPr marL="228600" lvl="0" indent="-228600" algn="l" rtl="0">
              <a:lnSpc>
                <a:spcPct val="90000"/>
              </a:lnSpc>
              <a:spcBef>
                <a:spcPts val="1000"/>
              </a:spcBef>
              <a:spcAft>
                <a:spcPts val="0"/>
              </a:spcAft>
              <a:buClr>
                <a:schemeClr val="dk1"/>
              </a:buClr>
              <a:buSzPts val="2800"/>
              <a:buChar char="•"/>
            </a:pPr>
            <a:r>
              <a:rPr lang="en-US"/>
              <a:t>Evaluated as a top-down approach</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Exists and Not Exists</a:t>
            </a:r>
            <a:endParaRPr/>
          </a:p>
        </p:txBody>
      </p:sp>
      <p:sp>
        <p:nvSpPr>
          <p:cNvPr id="375" name="Google Shape;375;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EXISTS function: used to check whether the result of a nested query is empty (contains no tuples) or not. </a:t>
            </a:r>
            <a:endParaRPr/>
          </a:p>
          <a:p>
            <a:pPr marL="228600" lvl="0" indent="-228600" algn="l" rtl="0">
              <a:lnSpc>
                <a:spcPct val="90000"/>
              </a:lnSpc>
              <a:spcBef>
                <a:spcPts val="1000"/>
              </a:spcBef>
              <a:spcAft>
                <a:spcPts val="0"/>
              </a:spcAft>
              <a:buClr>
                <a:schemeClr val="dk1"/>
              </a:buClr>
              <a:buSzPts val="2800"/>
              <a:buChar char="•"/>
            </a:pPr>
            <a:r>
              <a:rPr lang="en-US"/>
              <a:t>The result of EXISTS is a Boolean value TRUE if the nested query result contains at least one tuple, or FALSE if the nested query result contains no tuples.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a:spLocks noGrp="1"/>
          </p:cNvSpPr>
          <p:nvPr>
            <p:ph type="body" idx="1"/>
          </p:nvPr>
        </p:nvSpPr>
        <p:spPr>
          <a:xfrm>
            <a:off x="323850" y="952500"/>
            <a:ext cx="3162300" cy="52435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Retrieve the name of each employee who has a dependent with the same first name and is the same sex as the employee.</a:t>
            </a:r>
            <a:endParaRPr/>
          </a:p>
          <a:p>
            <a:pPr marL="0" lvl="0" indent="0" algn="l" rtl="0">
              <a:lnSpc>
                <a:spcPct val="90000"/>
              </a:lnSpc>
              <a:spcBef>
                <a:spcPts val="1000"/>
              </a:spcBef>
              <a:spcAft>
                <a:spcPts val="0"/>
              </a:spcAft>
              <a:buClr>
                <a:schemeClr val="dk1"/>
              </a:buClr>
              <a:buSzPts val="2800"/>
              <a:buNone/>
            </a:pPr>
            <a:endParaRPr b="1"/>
          </a:p>
        </p:txBody>
      </p:sp>
      <p:pic>
        <p:nvPicPr>
          <p:cNvPr id="382" name="Google Shape;382;p41"/>
          <p:cNvPicPr preferRelativeResize="0"/>
          <p:nvPr/>
        </p:nvPicPr>
        <p:blipFill rotWithShape="1">
          <a:blip r:embed="rId3">
            <a:alphaModFix/>
          </a:blip>
          <a:srcRect/>
          <a:stretch/>
        </p:blipFill>
        <p:spPr>
          <a:xfrm>
            <a:off x="3350172" y="0"/>
            <a:ext cx="5793828"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body" idx="1"/>
          </p:nvPr>
        </p:nvSpPr>
        <p:spPr>
          <a:xfrm>
            <a:off x="133350" y="645318"/>
            <a:ext cx="3216822" cy="55673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Retrieve the names of employees who have no dependents. </a:t>
            </a:r>
            <a:endParaRPr/>
          </a:p>
          <a:p>
            <a:pPr marL="0" lvl="0" indent="0" algn="l" rtl="0">
              <a:lnSpc>
                <a:spcPct val="90000"/>
              </a:lnSpc>
              <a:spcBef>
                <a:spcPts val="1000"/>
              </a:spcBef>
              <a:spcAft>
                <a:spcPts val="0"/>
              </a:spcAft>
              <a:buClr>
                <a:schemeClr val="dk1"/>
              </a:buClr>
              <a:buSzPts val="2800"/>
              <a:buNone/>
            </a:pPr>
            <a:r>
              <a:rPr lang="en-US"/>
              <a:t>SELECT Fname, Lname FROM EMPLOYEE WHERE NOT EXISTS ( SELECT * FROM DEPENDENT D WHERE E.Ssn = D.Essn ); </a:t>
            </a:r>
            <a:endParaRPr/>
          </a:p>
        </p:txBody>
      </p:sp>
      <p:pic>
        <p:nvPicPr>
          <p:cNvPr id="388" name="Google Shape;388;p42"/>
          <p:cNvPicPr preferRelativeResize="0"/>
          <p:nvPr/>
        </p:nvPicPr>
        <p:blipFill rotWithShape="1">
          <a:blip r:embed="rId3">
            <a:alphaModFix/>
          </a:blip>
          <a:srcRect/>
          <a:stretch/>
        </p:blipFill>
        <p:spPr>
          <a:xfrm>
            <a:off x="3350172" y="0"/>
            <a:ext cx="5793828"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Aggregate Functions</a:t>
            </a:r>
            <a:endParaRPr/>
          </a:p>
        </p:txBody>
      </p:sp>
      <p:sp>
        <p:nvSpPr>
          <p:cNvPr id="402" name="Google Shape;402;p4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Used to summarize information from multiple tuples into a single-tuple summary</a:t>
            </a:r>
            <a:endParaRPr/>
          </a:p>
          <a:p>
            <a:pPr marL="228600" lvl="0" indent="-228600" algn="l" rtl="0">
              <a:lnSpc>
                <a:spcPct val="90000"/>
              </a:lnSpc>
              <a:spcBef>
                <a:spcPts val="1000"/>
              </a:spcBef>
              <a:spcAft>
                <a:spcPts val="0"/>
              </a:spcAft>
              <a:buClr>
                <a:schemeClr val="dk1"/>
              </a:buClr>
              <a:buSzPts val="2800"/>
              <a:buChar char="•"/>
            </a:pPr>
            <a:r>
              <a:rPr lang="en-US"/>
              <a:t>Grouping is used to create subgroups of tuples before summarization</a:t>
            </a:r>
            <a:endParaRPr/>
          </a:p>
          <a:p>
            <a:pPr marL="228600" lvl="0" indent="-228600" algn="l" rtl="0">
              <a:lnSpc>
                <a:spcPct val="90000"/>
              </a:lnSpc>
              <a:spcBef>
                <a:spcPts val="1000"/>
              </a:spcBef>
              <a:spcAft>
                <a:spcPts val="0"/>
              </a:spcAft>
              <a:buClr>
                <a:schemeClr val="dk1"/>
              </a:buClr>
              <a:buSzPts val="2800"/>
              <a:buChar char="•"/>
            </a:pPr>
            <a:r>
              <a:rPr lang="en-US"/>
              <a:t>Built-in aggregate functions: COUNT, SUM, MAX, MIN, COUNT and AVG. </a:t>
            </a:r>
            <a:endParaRPr/>
          </a:p>
          <a:p>
            <a:pPr marL="228600" lvl="0" indent="-228600" algn="l" rtl="0">
              <a:lnSpc>
                <a:spcPct val="90000"/>
              </a:lnSpc>
              <a:spcBef>
                <a:spcPts val="1000"/>
              </a:spcBef>
              <a:spcAft>
                <a:spcPts val="0"/>
              </a:spcAft>
              <a:buClr>
                <a:schemeClr val="dk1"/>
              </a:buClr>
              <a:buSzPts val="2800"/>
              <a:buChar char="•"/>
            </a:pPr>
            <a:r>
              <a:rPr lang="en-US"/>
              <a:t>These functions can be used in the SELECT clause or in a HAVING clause.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Types of Joins</a:t>
            </a:r>
            <a:endParaRPr/>
          </a:p>
        </p:txBody>
      </p:sp>
      <p:sp>
        <p:nvSpPr>
          <p:cNvPr id="113" name="Google Shape;113;p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Cartesian Product</a:t>
            </a:r>
            <a:endParaRPr/>
          </a:p>
          <a:p>
            <a:pPr marL="228600" lvl="0" indent="-228600" algn="l" rtl="0">
              <a:lnSpc>
                <a:spcPct val="90000"/>
              </a:lnSpc>
              <a:spcBef>
                <a:spcPts val="1000"/>
              </a:spcBef>
              <a:spcAft>
                <a:spcPts val="0"/>
              </a:spcAft>
              <a:buClr>
                <a:schemeClr val="dk1"/>
              </a:buClr>
              <a:buSzPts val="2800"/>
              <a:buChar char="•"/>
            </a:pPr>
            <a:r>
              <a:rPr lang="en-US"/>
              <a:t>Equi JOIN/ Inner Join/ Join</a:t>
            </a:r>
            <a:endParaRPr/>
          </a:p>
          <a:p>
            <a:pPr marL="228600" lvl="0" indent="-228600" algn="l" rtl="0">
              <a:lnSpc>
                <a:spcPct val="90000"/>
              </a:lnSpc>
              <a:spcBef>
                <a:spcPts val="1000"/>
              </a:spcBef>
              <a:spcAft>
                <a:spcPts val="0"/>
              </a:spcAft>
              <a:buClr>
                <a:schemeClr val="dk1"/>
              </a:buClr>
              <a:buSzPts val="2800"/>
              <a:buChar char="•"/>
            </a:pPr>
            <a:r>
              <a:rPr lang="en-US"/>
              <a:t>Left outer Join/ Left Join</a:t>
            </a:r>
            <a:endParaRPr/>
          </a:p>
          <a:p>
            <a:pPr marL="228600" lvl="0" indent="-228600" algn="l" rtl="0">
              <a:lnSpc>
                <a:spcPct val="90000"/>
              </a:lnSpc>
              <a:spcBef>
                <a:spcPts val="1000"/>
              </a:spcBef>
              <a:spcAft>
                <a:spcPts val="0"/>
              </a:spcAft>
              <a:buClr>
                <a:schemeClr val="dk1"/>
              </a:buClr>
              <a:buSzPts val="2800"/>
              <a:buChar char="•"/>
            </a:pPr>
            <a:r>
              <a:rPr lang="en-US"/>
              <a:t>Right Outer Join/ Right Join</a:t>
            </a:r>
            <a:endParaRPr/>
          </a:p>
          <a:p>
            <a:pPr marL="228600" lvl="0" indent="-228600" algn="l" rtl="0">
              <a:lnSpc>
                <a:spcPct val="90000"/>
              </a:lnSpc>
              <a:spcBef>
                <a:spcPts val="1000"/>
              </a:spcBef>
              <a:spcAft>
                <a:spcPts val="0"/>
              </a:spcAft>
              <a:buClr>
                <a:schemeClr val="dk1"/>
              </a:buClr>
              <a:buSzPts val="2800"/>
              <a:buChar char="•"/>
            </a:pPr>
            <a:r>
              <a:rPr lang="en-US"/>
              <a:t>Self Join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Aggregate Functions: Example</a:t>
            </a:r>
            <a:endParaRPr/>
          </a:p>
        </p:txBody>
      </p:sp>
      <p:sp>
        <p:nvSpPr>
          <p:cNvPr id="409" name="Google Shape;409;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Query 19. Find the sum of the salaries of all employees, the maximum salary, the minimum salary, and the average salary.</a:t>
            </a:r>
            <a:endParaRPr/>
          </a:p>
          <a:p>
            <a:pPr marL="457200" lvl="1" indent="0" algn="l" rtl="0">
              <a:lnSpc>
                <a:spcPct val="90000"/>
              </a:lnSpc>
              <a:spcBef>
                <a:spcPts val="500"/>
              </a:spcBef>
              <a:spcAft>
                <a:spcPts val="0"/>
              </a:spcAft>
              <a:buClr>
                <a:schemeClr val="dk1"/>
              </a:buClr>
              <a:buSzPts val="2400"/>
              <a:buNone/>
            </a:pPr>
            <a:r>
              <a:rPr lang="en-US"/>
              <a:t>SELECT SUM (Salary), MAX (Salary), MIN (Salary), AVG (Salary) FROM EMPLOYEE;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6"/>
          <p:cNvSpPr txBox="1">
            <a:spLocks noGrp="1"/>
          </p:cNvSpPr>
          <p:nvPr>
            <p:ph type="body" idx="1"/>
          </p:nvPr>
        </p:nvSpPr>
        <p:spPr>
          <a:xfrm>
            <a:off x="0" y="400050"/>
            <a:ext cx="8927024" cy="64579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Query 20. Find the sum of the salaries of all employees of the ‘Research’ department, as well as the maximum salary, the minimum salary, and the average salary in this department.</a:t>
            </a: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Q20: SELECT SUM (Salary), MAX (Salary), MIN (Salary), AVG (Salary) FROM (EMPLOYEE JOIN DEPARTMENT ON Dno = Dnumber) WHERE Dname = ‘Research’;</a:t>
            </a:r>
            <a:endParaRPr/>
          </a:p>
          <a:p>
            <a:pPr marL="228600" lvl="0" indent="-50800" algn="l" rtl="0">
              <a:lnSpc>
                <a:spcPct val="90000"/>
              </a:lnSpc>
              <a:spcBef>
                <a:spcPts val="1000"/>
              </a:spcBef>
              <a:spcAft>
                <a:spcPts val="0"/>
              </a:spcAft>
              <a:buClr>
                <a:schemeClr val="dk1"/>
              </a:buClr>
              <a:buSzPts val="2800"/>
              <a:buNone/>
            </a:pPr>
            <a:endParaRPr/>
          </a:p>
        </p:txBody>
      </p:sp>
      <p:pic>
        <p:nvPicPr>
          <p:cNvPr id="416" name="Google Shape;416;p46"/>
          <p:cNvPicPr preferRelativeResize="0"/>
          <p:nvPr/>
        </p:nvPicPr>
        <p:blipFill rotWithShape="1">
          <a:blip r:embed="rId3">
            <a:alphaModFix/>
          </a:blip>
          <a:srcRect b="52136"/>
          <a:stretch/>
        </p:blipFill>
        <p:spPr>
          <a:xfrm>
            <a:off x="4029558" y="1559026"/>
            <a:ext cx="5114441" cy="29678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body" idx="1"/>
          </p:nvPr>
        </p:nvSpPr>
        <p:spPr>
          <a:xfrm>
            <a:off x="628650" y="278969"/>
            <a:ext cx="7886700" cy="589799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a:t>Queries 21 and 22. Retrieve the total number of employees in the company (Q21) and the number of employees in the ‘Research’ department (Q22).</a:t>
            </a: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endParaRPr/>
          </a:p>
          <a:p>
            <a:pPr marL="457200" lvl="1" indent="0" algn="l" rtl="0">
              <a:lnSpc>
                <a:spcPct val="90000"/>
              </a:lnSpc>
              <a:spcBef>
                <a:spcPts val="500"/>
              </a:spcBef>
              <a:spcAft>
                <a:spcPts val="0"/>
              </a:spcAft>
              <a:buClr>
                <a:schemeClr val="dk1"/>
              </a:buClr>
              <a:buSzPct val="100000"/>
              <a:buNone/>
            </a:pPr>
            <a:r>
              <a:rPr lang="en-US"/>
              <a:t>Q21: SELECT COUNT (*) FROM EMPLOYEE</a:t>
            </a:r>
            <a:endParaRPr/>
          </a:p>
          <a:p>
            <a:pPr marL="457200" lvl="1" indent="0" algn="l" rtl="0">
              <a:lnSpc>
                <a:spcPct val="90000"/>
              </a:lnSpc>
              <a:spcBef>
                <a:spcPts val="500"/>
              </a:spcBef>
              <a:spcAft>
                <a:spcPts val="0"/>
              </a:spcAft>
              <a:buClr>
                <a:schemeClr val="dk1"/>
              </a:buClr>
              <a:buSzPct val="100000"/>
              <a:buNone/>
            </a:pPr>
            <a:r>
              <a:rPr lang="en-US"/>
              <a:t>Q22: SELECT COUNT (*)</a:t>
            </a:r>
            <a:endParaRPr/>
          </a:p>
          <a:p>
            <a:pPr marL="457200" lvl="1" indent="0" algn="l" rtl="0">
              <a:lnSpc>
                <a:spcPct val="90000"/>
              </a:lnSpc>
              <a:spcBef>
                <a:spcPts val="500"/>
              </a:spcBef>
              <a:spcAft>
                <a:spcPts val="0"/>
              </a:spcAft>
              <a:buClr>
                <a:schemeClr val="dk1"/>
              </a:buClr>
              <a:buSzPct val="100000"/>
              <a:buNone/>
            </a:pPr>
            <a:r>
              <a:rPr lang="en-US"/>
              <a:t>FROM EMPLOYEE, DEPARTMENT</a:t>
            </a:r>
            <a:endParaRPr/>
          </a:p>
          <a:p>
            <a:pPr marL="457200" lvl="1" indent="0" algn="l" rtl="0">
              <a:lnSpc>
                <a:spcPct val="90000"/>
              </a:lnSpc>
              <a:spcBef>
                <a:spcPts val="500"/>
              </a:spcBef>
              <a:spcAft>
                <a:spcPts val="0"/>
              </a:spcAft>
              <a:buClr>
                <a:schemeClr val="dk1"/>
              </a:buClr>
              <a:buSzPct val="100000"/>
              <a:buNone/>
            </a:pPr>
            <a:r>
              <a:rPr lang="en-US"/>
              <a:t>WHERE DNO = DNUMBER AND DNAME = ‘Research’;</a:t>
            </a:r>
            <a:endParaRPr/>
          </a:p>
        </p:txBody>
      </p:sp>
      <p:pic>
        <p:nvPicPr>
          <p:cNvPr id="423" name="Google Shape;423;p47"/>
          <p:cNvPicPr preferRelativeResize="0"/>
          <p:nvPr/>
        </p:nvPicPr>
        <p:blipFill rotWithShape="1">
          <a:blip r:embed="rId3">
            <a:alphaModFix/>
          </a:blip>
          <a:srcRect/>
          <a:stretch/>
        </p:blipFill>
        <p:spPr>
          <a:xfrm>
            <a:off x="1369966" y="1307815"/>
            <a:ext cx="5505165" cy="3188484"/>
          </a:xfrm>
          <a:prstGeom prst="rect">
            <a:avLst/>
          </a:prstGeom>
          <a:noFill/>
          <a:ln>
            <a:noFill/>
          </a:ln>
        </p:spPr>
      </p:pic>
      <p:sp>
        <p:nvSpPr>
          <p:cNvPr id="424" name="Google Shape;424;p47"/>
          <p:cNvSpPr/>
          <p:nvPr/>
        </p:nvSpPr>
        <p:spPr>
          <a:xfrm>
            <a:off x="5129940" y="3453117"/>
            <a:ext cx="1518834" cy="104318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Counting Number of Distinct Salary</a:t>
            </a:r>
            <a:endParaRPr/>
          </a:p>
        </p:txBody>
      </p:sp>
      <p:sp>
        <p:nvSpPr>
          <p:cNvPr id="431" name="Google Shape;431;p4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Query 23. Count the number of distinct salary values in the database.</a:t>
            </a:r>
            <a:endParaRPr/>
          </a:p>
          <a:p>
            <a:pPr marL="457200" lvl="1" indent="0" algn="l" rtl="0">
              <a:lnSpc>
                <a:spcPct val="90000"/>
              </a:lnSpc>
              <a:spcBef>
                <a:spcPts val="500"/>
              </a:spcBef>
              <a:spcAft>
                <a:spcPts val="0"/>
              </a:spcAft>
              <a:buClr>
                <a:schemeClr val="dk1"/>
              </a:buClr>
              <a:buSzPts val="2400"/>
              <a:buNone/>
            </a:pPr>
            <a:r>
              <a:rPr lang="en-US"/>
              <a:t>Q23: SELECT COUNT (DISTINCT Salary)</a:t>
            </a:r>
            <a:endParaRPr/>
          </a:p>
          <a:p>
            <a:pPr marL="457200" lvl="1" indent="0" algn="l" rtl="0">
              <a:lnSpc>
                <a:spcPct val="90000"/>
              </a:lnSpc>
              <a:spcBef>
                <a:spcPts val="500"/>
              </a:spcBef>
              <a:spcAft>
                <a:spcPts val="0"/>
              </a:spcAft>
              <a:buClr>
                <a:schemeClr val="dk1"/>
              </a:buClr>
              <a:buSzPts val="2400"/>
              <a:buNone/>
            </a:pPr>
            <a:r>
              <a:rPr lang="en-US"/>
              <a:t>FROM EMPLOYEE;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a:spLocks noGrp="1"/>
          </p:cNvSpPr>
          <p:nvPr>
            <p:ph type="body" idx="1"/>
          </p:nvPr>
        </p:nvSpPr>
        <p:spPr>
          <a:xfrm>
            <a:off x="675145" y="195572"/>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Q5: Retrieve the names of all employees who have two or more dependents</a:t>
            </a:r>
            <a:endParaRPr/>
          </a:p>
        </p:txBody>
      </p:sp>
      <p:pic>
        <p:nvPicPr>
          <p:cNvPr id="438" name="Google Shape;438;p49"/>
          <p:cNvPicPr preferRelativeResize="0"/>
          <p:nvPr/>
        </p:nvPicPr>
        <p:blipFill rotWithShape="1">
          <a:blip r:embed="rId3">
            <a:alphaModFix/>
          </a:blip>
          <a:srcRect t="5085" b="67264"/>
          <a:stretch/>
        </p:blipFill>
        <p:spPr>
          <a:xfrm>
            <a:off x="0" y="897544"/>
            <a:ext cx="8368432" cy="2805194"/>
          </a:xfrm>
          <a:prstGeom prst="rect">
            <a:avLst/>
          </a:prstGeom>
          <a:noFill/>
          <a:ln>
            <a:noFill/>
          </a:ln>
        </p:spPr>
      </p:pic>
      <p:pic>
        <p:nvPicPr>
          <p:cNvPr id="439" name="Google Shape;439;p49"/>
          <p:cNvPicPr preferRelativeResize="0"/>
          <p:nvPr/>
        </p:nvPicPr>
        <p:blipFill rotWithShape="1">
          <a:blip r:embed="rId3">
            <a:alphaModFix/>
          </a:blip>
          <a:srcRect l="31878" t="72969" r="3896" b="774"/>
          <a:stretch/>
        </p:blipFill>
        <p:spPr>
          <a:xfrm>
            <a:off x="4054090" y="3671255"/>
            <a:ext cx="4975796" cy="2466074"/>
          </a:xfrm>
          <a:prstGeom prst="rect">
            <a:avLst/>
          </a:prstGeom>
          <a:noFill/>
          <a:ln>
            <a:noFill/>
          </a:ln>
        </p:spPr>
      </p:pic>
      <p:sp>
        <p:nvSpPr>
          <p:cNvPr id="440" name="Google Shape;440;p49"/>
          <p:cNvSpPr/>
          <p:nvPr/>
        </p:nvSpPr>
        <p:spPr>
          <a:xfrm>
            <a:off x="13691" y="3890560"/>
            <a:ext cx="5339166"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SELECT Lname, Fname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FROM EMPLOYEE</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WHERE ( SELECT COUNT (*)</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FROM DEPENDENT</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WHERE Ssn = Essn ) &gt; =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Grouping: The GROUP BY and HAVING Clauses</a:t>
            </a:r>
            <a:endParaRPr/>
          </a:p>
        </p:txBody>
      </p:sp>
      <p:sp>
        <p:nvSpPr>
          <p:cNvPr id="447" name="Google Shape;447;p5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GROUP BY: specifies the grouping attributes</a:t>
            </a:r>
            <a:endParaRPr/>
          </a:p>
          <a:p>
            <a:pPr marL="685800" lvl="1" indent="-228600" algn="l" rtl="0">
              <a:lnSpc>
                <a:spcPct val="90000"/>
              </a:lnSpc>
              <a:spcBef>
                <a:spcPts val="500"/>
              </a:spcBef>
              <a:spcAft>
                <a:spcPts val="0"/>
              </a:spcAft>
              <a:buClr>
                <a:schemeClr val="dk1"/>
              </a:buClr>
              <a:buSzPts val="2400"/>
              <a:buChar char="•"/>
            </a:pPr>
            <a:r>
              <a:rPr lang="en-US"/>
              <a:t>For example, find the average salary of employees in each department or the number of employees who work on each project. </a:t>
            </a:r>
            <a:endParaRPr/>
          </a:p>
          <a:p>
            <a:pPr marL="228600" lvl="0" indent="-228600" algn="l" rtl="0">
              <a:lnSpc>
                <a:spcPct val="90000"/>
              </a:lnSpc>
              <a:spcBef>
                <a:spcPts val="1000"/>
              </a:spcBef>
              <a:spcAft>
                <a:spcPts val="0"/>
              </a:spcAft>
              <a:buClr>
                <a:schemeClr val="dk1"/>
              </a:buClr>
              <a:buSzPts val="2800"/>
              <a:buChar char="•"/>
            </a:pPr>
            <a:r>
              <a:rPr lang="en-US"/>
              <a:t>Grouping attributes must appear in the SELECT clause, so that the value resulting from applying each aggregate function to a group of tuples appears along with the value of the grouping attribute(s).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1"/>
          <p:cNvSpPr txBox="1">
            <a:spLocks noGrp="1"/>
          </p:cNvSpPr>
          <p:nvPr>
            <p:ph type="body" idx="1"/>
          </p:nvPr>
        </p:nvSpPr>
        <p:spPr>
          <a:xfrm>
            <a:off x="628650" y="371959"/>
            <a:ext cx="7886700" cy="580500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Query 24. For each department, retrieve the department number, the number of employees in the department, and their average salary.</a:t>
            </a:r>
            <a:endParaRPr/>
          </a:p>
          <a:p>
            <a:pPr marL="228600" lvl="0" indent="-50800" algn="l" rtl="0">
              <a:lnSpc>
                <a:spcPct val="90000"/>
              </a:lnSpc>
              <a:spcBef>
                <a:spcPts val="1000"/>
              </a:spcBef>
              <a:spcAft>
                <a:spcPts val="0"/>
              </a:spcAft>
              <a:buClr>
                <a:schemeClr val="dk1"/>
              </a:buClr>
              <a:buSzPts val="2800"/>
              <a:buNone/>
            </a:pPr>
            <a:endParaRPr/>
          </a:p>
        </p:txBody>
      </p:sp>
      <p:pic>
        <p:nvPicPr>
          <p:cNvPr id="454" name="Google Shape;454;p51"/>
          <p:cNvPicPr preferRelativeResize="0"/>
          <p:nvPr/>
        </p:nvPicPr>
        <p:blipFill rotWithShape="1">
          <a:blip r:embed="rId3">
            <a:alphaModFix/>
          </a:blip>
          <a:srcRect t="10101" r="4441" b="33271"/>
          <a:stretch/>
        </p:blipFill>
        <p:spPr>
          <a:xfrm>
            <a:off x="0" y="1535221"/>
            <a:ext cx="7493356" cy="2571830"/>
          </a:xfrm>
          <a:prstGeom prst="rect">
            <a:avLst/>
          </a:prstGeom>
          <a:noFill/>
          <a:ln>
            <a:noFill/>
          </a:ln>
        </p:spPr>
      </p:pic>
      <p:sp>
        <p:nvSpPr>
          <p:cNvPr id="455" name="Google Shape;455;p51"/>
          <p:cNvSpPr/>
          <p:nvPr/>
        </p:nvSpPr>
        <p:spPr>
          <a:xfrm>
            <a:off x="259591" y="4401520"/>
            <a:ext cx="3487088"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Q24: SELECT Dno, COUNT (*), AVG (Salary)</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FROM EMPLOYEE</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GROUP BY Dno;</a:t>
            </a:r>
            <a:endParaRPr/>
          </a:p>
        </p:txBody>
      </p:sp>
      <p:pic>
        <p:nvPicPr>
          <p:cNvPr id="456" name="Google Shape;456;p51"/>
          <p:cNvPicPr preferRelativeResize="0"/>
          <p:nvPr/>
        </p:nvPicPr>
        <p:blipFill rotWithShape="1">
          <a:blip r:embed="rId4">
            <a:alphaModFix/>
          </a:blip>
          <a:srcRect/>
          <a:stretch/>
        </p:blipFill>
        <p:spPr>
          <a:xfrm>
            <a:off x="3746678" y="4107051"/>
            <a:ext cx="5259240" cy="17203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2"/>
          <p:cNvSpPr txBox="1">
            <a:spLocks noGrp="1"/>
          </p:cNvSpPr>
          <p:nvPr>
            <p:ph type="body" idx="1"/>
          </p:nvPr>
        </p:nvSpPr>
        <p:spPr>
          <a:xfrm>
            <a:off x="-1" y="495300"/>
            <a:ext cx="8909539" cy="137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Query 25. For each project, retrieve the project number, the project name, and the number of employees who work on that project.</a:t>
            </a:r>
            <a:endParaRPr/>
          </a:p>
        </p:txBody>
      </p:sp>
      <p:pic>
        <p:nvPicPr>
          <p:cNvPr id="463" name="Google Shape;463;p52"/>
          <p:cNvPicPr preferRelativeResize="0"/>
          <p:nvPr/>
        </p:nvPicPr>
        <p:blipFill rotWithShape="1">
          <a:blip r:embed="rId3">
            <a:alphaModFix/>
          </a:blip>
          <a:srcRect l="50000" t="51415" r="4748" b="27237"/>
          <a:stretch/>
        </p:blipFill>
        <p:spPr>
          <a:xfrm>
            <a:off x="316144" y="2280421"/>
            <a:ext cx="4888902" cy="2794206"/>
          </a:xfrm>
          <a:prstGeom prst="rect">
            <a:avLst/>
          </a:prstGeom>
          <a:noFill/>
          <a:ln>
            <a:noFill/>
          </a:ln>
        </p:spPr>
      </p:pic>
      <p:pic>
        <p:nvPicPr>
          <p:cNvPr id="464" name="Google Shape;464;p52"/>
          <p:cNvPicPr preferRelativeResize="0"/>
          <p:nvPr/>
        </p:nvPicPr>
        <p:blipFill rotWithShape="1">
          <a:blip r:embed="rId3">
            <a:alphaModFix/>
          </a:blip>
          <a:srcRect l="2331" t="50862" r="66645" b="1147"/>
          <a:stretch/>
        </p:blipFill>
        <p:spPr>
          <a:xfrm>
            <a:off x="5972955" y="1384300"/>
            <a:ext cx="2598568" cy="4869756"/>
          </a:xfrm>
          <a:prstGeom prst="rect">
            <a:avLst/>
          </a:prstGeom>
          <a:noFill/>
          <a:ln>
            <a:noFill/>
          </a:ln>
        </p:spPr>
      </p:pic>
      <p:sp>
        <p:nvSpPr>
          <p:cNvPr id="465" name="Google Shape;465;p52"/>
          <p:cNvSpPr/>
          <p:nvPr/>
        </p:nvSpPr>
        <p:spPr>
          <a:xfrm>
            <a:off x="474595" y="5053727"/>
            <a:ext cx="4572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SELECT Pnumber, Pname, COUNT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PROJECT, WORKS_ON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Pnumber = Pno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GROUP BY </a:t>
            </a:r>
            <a:r>
              <a:rPr lang="en-US" sz="1800" b="1">
                <a:solidFill>
                  <a:schemeClr val="dk1"/>
                </a:solidFill>
                <a:latin typeface="Calibri"/>
                <a:ea typeface="Calibri"/>
                <a:cs typeface="Calibri"/>
                <a:sym typeface="Calibri"/>
              </a:rPr>
              <a:t>Pnumber, Pname;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HAVING clause</a:t>
            </a:r>
            <a:endParaRPr/>
          </a:p>
        </p:txBody>
      </p:sp>
      <p:sp>
        <p:nvSpPr>
          <p:cNvPr id="471" name="Google Shape;471;p5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HAVING : Provides a condition to select or reject an entire group:</a:t>
            </a:r>
            <a:endParaRPr/>
          </a:p>
          <a:p>
            <a:pPr marL="685800" lvl="1" indent="-228600" algn="l" rtl="0">
              <a:lnSpc>
                <a:spcPct val="90000"/>
              </a:lnSpc>
              <a:spcBef>
                <a:spcPts val="500"/>
              </a:spcBef>
              <a:spcAft>
                <a:spcPts val="0"/>
              </a:spcAft>
              <a:buClr>
                <a:schemeClr val="dk1"/>
              </a:buClr>
              <a:buSzPts val="2400"/>
              <a:buChar char="•"/>
            </a:pPr>
            <a:r>
              <a:rPr lang="en-US"/>
              <a:t>Only the groups that satisfy the condition are retrieved in the result of the query.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4"/>
          <p:cNvSpPr txBox="1">
            <a:spLocks noGrp="1"/>
          </p:cNvSpPr>
          <p:nvPr>
            <p:ph type="body" idx="1"/>
          </p:nvPr>
        </p:nvSpPr>
        <p:spPr>
          <a:xfrm>
            <a:off x="0" y="469900"/>
            <a:ext cx="9144000" cy="119380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Query 26. For each project on which more than two employees work, retrieve the project number, the project name, and the number of employees who work on the project.</a:t>
            </a:r>
            <a:endParaRPr/>
          </a:p>
        </p:txBody>
      </p:sp>
      <p:pic>
        <p:nvPicPr>
          <p:cNvPr id="478" name="Google Shape;478;p54"/>
          <p:cNvPicPr preferRelativeResize="0"/>
          <p:nvPr/>
        </p:nvPicPr>
        <p:blipFill rotWithShape="1">
          <a:blip r:embed="rId3">
            <a:alphaModFix/>
          </a:blip>
          <a:srcRect/>
          <a:stretch/>
        </p:blipFill>
        <p:spPr>
          <a:xfrm>
            <a:off x="2336621" y="1863878"/>
            <a:ext cx="6375579" cy="4321226"/>
          </a:xfrm>
          <a:prstGeom prst="rect">
            <a:avLst/>
          </a:prstGeom>
          <a:noFill/>
          <a:ln>
            <a:noFill/>
          </a:ln>
        </p:spPr>
      </p:pic>
      <p:sp>
        <p:nvSpPr>
          <p:cNvPr id="479" name="Google Shape;479;p54"/>
          <p:cNvSpPr/>
          <p:nvPr/>
        </p:nvSpPr>
        <p:spPr>
          <a:xfrm>
            <a:off x="444500" y="4125436"/>
            <a:ext cx="4572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Q26: SELECT Pnumber, Pname, COUNT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PROJECT, WORKS_ON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Pnumber = Pno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GROUP BY Pnumber, Pname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HAVING COUNT (*) &gt;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a:t>Basic SQL Queries: The SELECT-FROM-WHERE Structure with join</a:t>
            </a:r>
            <a:endParaRPr/>
          </a:p>
        </p:txBody>
      </p:sp>
      <p:pic>
        <p:nvPicPr>
          <p:cNvPr id="120" name="Google Shape;120;p5" descr="fig05_06"/>
          <p:cNvPicPr preferRelativeResize="0">
            <a:picLocks noGrp="1"/>
          </p:cNvPicPr>
          <p:nvPr>
            <p:ph type="body" idx="1"/>
          </p:nvPr>
        </p:nvPicPr>
        <p:blipFill rotWithShape="1">
          <a:blip r:embed="rId3">
            <a:alphaModFix/>
          </a:blip>
          <a:srcRect/>
          <a:stretch/>
        </p:blipFill>
        <p:spPr>
          <a:xfrm>
            <a:off x="4917440" y="1426197"/>
            <a:ext cx="4003040" cy="5098609"/>
          </a:xfrm>
          <a:prstGeom prst="rect">
            <a:avLst/>
          </a:prstGeom>
          <a:noFill/>
          <a:ln>
            <a:noFill/>
          </a:ln>
        </p:spPr>
      </p:pic>
      <p:sp>
        <p:nvSpPr>
          <p:cNvPr id="121" name="Google Shape;121;p5"/>
          <p:cNvSpPr txBox="1"/>
          <p:nvPr/>
        </p:nvSpPr>
        <p:spPr>
          <a:xfrm>
            <a:off x="873760" y="1690688"/>
            <a:ext cx="353697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Query 1. Retrieve the name and address of all employees who work for the</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‘Research’ department.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body" idx="1"/>
          </p:nvPr>
        </p:nvSpPr>
        <p:spPr>
          <a:xfrm>
            <a:off x="0" y="406400"/>
            <a:ext cx="9144000" cy="119575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Query 27. For each project, retrieve the project number, the project name, and the number of employees from department 5 who work on the project.</a:t>
            </a:r>
            <a:endParaRPr/>
          </a:p>
        </p:txBody>
      </p:sp>
      <p:pic>
        <p:nvPicPr>
          <p:cNvPr id="486" name="Google Shape;486;p55"/>
          <p:cNvPicPr preferRelativeResize="0"/>
          <p:nvPr/>
        </p:nvPicPr>
        <p:blipFill rotWithShape="1">
          <a:blip r:embed="rId3">
            <a:alphaModFix/>
          </a:blip>
          <a:srcRect/>
          <a:stretch/>
        </p:blipFill>
        <p:spPr>
          <a:xfrm>
            <a:off x="4551232" y="1904400"/>
            <a:ext cx="4592768" cy="3371350"/>
          </a:xfrm>
          <a:prstGeom prst="rect">
            <a:avLst/>
          </a:prstGeom>
          <a:noFill/>
          <a:ln>
            <a:noFill/>
          </a:ln>
        </p:spPr>
      </p:pic>
      <p:pic>
        <p:nvPicPr>
          <p:cNvPr id="487" name="Google Shape;487;p55"/>
          <p:cNvPicPr preferRelativeResize="0"/>
          <p:nvPr/>
        </p:nvPicPr>
        <p:blipFill rotWithShape="1">
          <a:blip r:embed="rId4">
            <a:alphaModFix/>
          </a:blip>
          <a:srcRect l="2703" t="11363" r="4377" b="34636"/>
          <a:stretch/>
        </p:blipFill>
        <p:spPr>
          <a:xfrm>
            <a:off x="588935" y="3901525"/>
            <a:ext cx="6078566" cy="2045899"/>
          </a:xfrm>
          <a:prstGeom prst="rect">
            <a:avLst/>
          </a:prstGeom>
          <a:noFill/>
          <a:ln>
            <a:noFill/>
          </a:ln>
        </p:spPr>
      </p:pic>
      <p:sp>
        <p:nvSpPr>
          <p:cNvPr id="488" name="Google Shape;488;p55"/>
          <p:cNvSpPr/>
          <p:nvPr/>
        </p:nvSpPr>
        <p:spPr>
          <a:xfrm>
            <a:off x="165100" y="1904400"/>
            <a:ext cx="4572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Q27: SELECT Pnumber, Pname, COUNT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PROJECT, WORKS_ON, EMPLOYEE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Pnumber = Pno AND Ssn = Essn AND Dno = 5</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GROUP BY Pnumber, Pname;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Substring Pattern Matching</a:t>
            </a:r>
          </a:p>
        </p:txBody>
      </p:sp>
      <p:sp>
        <p:nvSpPr>
          <p:cNvPr id="3" name="Content Placeholder 2"/>
          <p:cNvSpPr>
            <a:spLocks noGrp="1"/>
          </p:cNvSpPr>
          <p:nvPr>
            <p:ph idx="1"/>
          </p:nvPr>
        </p:nvSpPr>
        <p:spPr/>
        <p:txBody>
          <a:bodyPr/>
          <a:lstStyle/>
          <a:p>
            <a:r>
              <a:rPr lang="en-US" dirty="0"/>
              <a:t>LIKE comparison operator: string </a:t>
            </a:r>
            <a:r>
              <a:rPr lang="en-US" b="1" dirty="0"/>
              <a:t>pattern matching</a:t>
            </a:r>
          </a:p>
          <a:p>
            <a:r>
              <a:rPr lang="en-US" dirty="0"/>
              <a:t>Partial strings are specified using two reserved characters: </a:t>
            </a:r>
          </a:p>
          <a:p>
            <a:pPr lvl="1"/>
            <a:r>
              <a:rPr lang="en-US" dirty="0"/>
              <a:t>% replaces an arbitrary number of zero or more characters</a:t>
            </a:r>
          </a:p>
          <a:p>
            <a:pPr lvl="1"/>
            <a:r>
              <a:rPr lang="en-US" dirty="0"/>
              <a:t>underscore (_) replaces a single character.</a:t>
            </a:r>
          </a:p>
          <a:p>
            <a:r>
              <a:rPr lang="en-US" b="1" dirty="0"/>
              <a:t>Examples: </a:t>
            </a:r>
          </a:p>
          <a:p>
            <a:endParaRPr lang="en-US" dirty="0"/>
          </a:p>
        </p:txBody>
      </p:sp>
      <p:pic>
        <p:nvPicPr>
          <p:cNvPr id="4" name="Picture 3"/>
          <p:cNvPicPr>
            <a:picLocks noChangeAspect="1"/>
          </p:cNvPicPr>
          <p:nvPr/>
        </p:nvPicPr>
        <p:blipFill>
          <a:blip r:embed="rId3"/>
          <a:stretch>
            <a:fillRect/>
          </a:stretch>
        </p:blipFill>
        <p:spPr>
          <a:xfrm>
            <a:off x="628650" y="4673600"/>
            <a:ext cx="5975350" cy="1756854"/>
          </a:xfrm>
          <a:prstGeom prst="rect">
            <a:avLst/>
          </a:prstGeom>
        </p:spPr>
      </p:pic>
    </p:spTree>
    <p:extLst>
      <p:ext uri="{BB962C8B-B14F-4D97-AF65-F5344CB8AC3E}">
        <p14:creationId xmlns:p14="http://schemas.microsoft.com/office/powerpoint/2010/main" val="414395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Substring Pattern Matching</a:t>
            </a:r>
          </a:p>
        </p:txBody>
      </p:sp>
      <p:sp>
        <p:nvSpPr>
          <p:cNvPr id="3" name="Content Placeholder 2"/>
          <p:cNvSpPr>
            <a:spLocks noGrp="1"/>
          </p:cNvSpPr>
          <p:nvPr>
            <p:ph idx="1"/>
          </p:nvPr>
        </p:nvSpPr>
        <p:spPr/>
        <p:txBody>
          <a:bodyPr/>
          <a:lstStyle/>
          <a:p>
            <a:r>
              <a:rPr lang="en-US" b="1" dirty="0"/>
              <a:t>Query 12A. Find all employees who were born during the 1950s.</a:t>
            </a:r>
          </a:p>
          <a:p>
            <a:pPr marL="457200" lvl="1" indent="0">
              <a:buNone/>
            </a:pPr>
            <a:r>
              <a:rPr lang="en-US" dirty="0"/>
              <a:t>Q12: SELECT </a:t>
            </a:r>
            <a:r>
              <a:rPr lang="en-US" dirty="0" err="1"/>
              <a:t>Fname</a:t>
            </a:r>
            <a:r>
              <a:rPr lang="en-US" dirty="0"/>
              <a:t>, </a:t>
            </a:r>
            <a:r>
              <a:rPr lang="en-US" dirty="0" err="1"/>
              <a:t>Lname</a:t>
            </a:r>
            <a:endParaRPr lang="en-US" dirty="0"/>
          </a:p>
          <a:p>
            <a:pPr marL="457200" lvl="1" indent="0">
              <a:buNone/>
            </a:pPr>
            <a:r>
              <a:rPr lang="en-US" dirty="0"/>
              <a:t>FROM EMPLOYEE</a:t>
            </a:r>
          </a:p>
          <a:p>
            <a:pPr marL="457200" lvl="1" indent="0">
              <a:buNone/>
            </a:pPr>
            <a:r>
              <a:rPr lang="en-US" dirty="0"/>
              <a:t>WHERE </a:t>
            </a:r>
            <a:r>
              <a:rPr lang="en-US" dirty="0" err="1"/>
              <a:t>Bdate</a:t>
            </a:r>
            <a:r>
              <a:rPr lang="en-US" dirty="0"/>
              <a:t> LIKE ‘_ _ 5 _ _ _ _ _ _ _’;</a:t>
            </a:r>
          </a:p>
        </p:txBody>
      </p:sp>
    </p:spTree>
    <p:extLst>
      <p:ext uri="{BB962C8B-B14F-4D97-AF65-F5344CB8AC3E}">
        <p14:creationId xmlns:p14="http://schemas.microsoft.com/office/powerpoint/2010/main" val="1275038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 Arithmetic Operators</a:t>
            </a:r>
          </a:p>
        </p:txBody>
      </p:sp>
      <p:graphicFrame>
        <p:nvGraphicFramePr>
          <p:cNvPr id="4" name="Content Placeholder 3"/>
          <p:cNvGraphicFramePr>
            <a:graphicFrameLocks noGrp="1"/>
          </p:cNvGraphicFramePr>
          <p:nvPr>
            <p:ph idx="1"/>
            <p:extLst/>
          </p:nvPr>
        </p:nvGraphicFramePr>
        <p:xfrm>
          <a:off x="355601" y="1523999"/>
          <a:ext cx="2750670" cy="3159048"/>
        </p:xfrm>
        <a:graphic>
          <a:graphicData uri="http://schemas.openxmlformats.org/drawingml/2006/table">
            <a:tbl>
              <a:tblPr/>
              <a:tblGrid>
                <a:gridCol w="1376495">
                  <a:extLst>
                    <a:ext uri="{9D8B030D-6E8A-4147-A177-3AD203B41FA5}">
                      <a16:colId xmlns:a16="http://schemas.microsoft.com/office/drawing/2014/main" val="3836064843"/>
                    </a:ext>
                  </a:extLst>
                </a:gridCol>
                <a:gridCol w="1374175">
                  <a:extLst>
                    <a:ext uri="{9D8B030D-6E8A-4147-A177-3AD203B41FA5}">
                      <a16:colId xmlns:a16="http://schemas.microsoft.com/office/drawing/2014/main" val="2296448443"/>
                    </a:ext>
                  </a:extLst>
                </a:gridCol>
              </a:tblGrid>
              <a:tr h="447186">
                <a:tc>
                  <a:txBody>
                    <a:bodyPr/>
                    <a:lstStyle/>
                    <a:p>
                      <a:pPr algn="l" fontAlgn="t"/>
                      <a:r>
                        <a:rPr lang="en-US" sz="2400" dirty="0">
                          <a:effectLst/>
                        </a:rPr>
                        <a:t>Operator</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tc>
                  <a:txBody>
                    <a:bodyPr/>
                    <a:lstStyle/>
                    <a:p>
                      <a:pPr algn="l" fontAlgn="t"/>
                      <a:r>
                        <a:rPr lang="en-US" sz="2400">
                          <a:effectLst/>
                        </a:rPr>
                        <a:t>Description</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val="3601807483"/>
                  </a:ext>
                </a:extLst>
              </a:tr>
              <a:tr h="447186">
                <a:tc>
                  <a:txBody>
                    <a:bodyPr/>
                    <a:lstStyle/>
                    <a:p>
                      <a:pPr algn="l" fontAlgn="t"/>
                      <a:r>
                        <a:rPr lang="en-US" sz="2400">
                          <a:effectLst/>
                        </a:rPr>
                        <a:t>+</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tc>
                  <a:txBody>
                    <a:bodyPr/>
                    <a:lstStyle/>
                    <a:p>
                      <a:pPr algn="l" fontAlgn="t"/>
                      <a:r>
                        <a:rPr lang="en-US" sz="2400">
                          <a:effectLst/>
                        </a:rPr>
                        <a:t>Add</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val="1400548208"/>
                  </a:ext>
                </a:extLst>
              </a:tr>
              <a:tr h="447186">
                <a:tc>
                  <a:txBody>
                    <a:bodyPr/>
                    <a:lstStyle/>
                    <a:p>
                      <a:pPr algn="l" fontAlgn="t"/>
                      <a:r>
                        <a:rPr lang="en-US" sz="2400" dirty="0">
                          <a:effectLst/>
                        </a:rPr>
                        <a:t>-</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tc>
                  <a:txBody>
                    <a:bodyPr/>
                    <a:lstStyle/>
                    <a:p>
                      <a:pPr algn="l" fontAlgn="t"/>
                      <a:r>
                        <a:rPr lang="en-US" sz="2400">
                          <a:effectLst/>
                        </a:rPr>
                        <a:t>Subtract</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val="2586748954"/>
                  </a:ext>
                </a:extLst>
              </a:tr>
              <a:tr h="447186">
                <a:tc>
                  <a:txBody>
                    <a:bodyPr/>
                    <a:lstStyle/>
                    <a:p>
                      <a:pPr algn="l" fontAlgn="t"/>
                      <a:r>
                        <a:rPr lang="en-US" sz="2400">
                          <a:effectLst/>
                        </a:rPr>
                        <a:t>*</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tc>
                  <a:txBody>
                    <a:bodyPr/>
                    <a:lstStyle/>
                    <a:p>
                      <a:pPr algn="l" fontAlgn="t"/>
                      <a:r>
                        <a:rPr lang="en-US" sz="2400" dirty="0">
                          <a:effectLst/>
                        </a:rPr>
                        <a:t>Multiply</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val="1469174726"/>
                  </a:ext>
                </a:extLst>
              </a:tr>
              <a:tr h="447186">
                <a:tc>
                  <a:txBody>
                    <a:bodyPr/>
                    <a:lstStyle/>
                    <a:p>
                      <a:pPr algn="l" fontAlgn="t"/>
                      <a:r>
                        <a:rPr lang="en-US" sz="2400">
                          <a:effectLst/>
                        </a:rPr>
                        <a:t>/</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tc>
                  <a:txBody>
                    <a:bodyPr/>
                    <a:lstStyle/>
                    <a:p>
                      <a:pPr algn="l" fontAlgn="t"/>
                      <a:r>
                        <a:rPr lang="en-US" sz="2400" dirty="0">
                          <a:effectLst/>
                        </a:rPr>
                        <a:t>Divide</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val="1718762399"/>
                  </a:ext>
                </a:extLst>
              </a:tr>
              <a:tr h="447186">
                <a:tc>
                  <a:txBody>
                    <a:bodyPr/>
                    <a:lstStyle/>
                    <a:p>
                      <a:pPr algn="l" fontAlgn="t"/>
                      <a:r>
                        <a:rPr lang="en-US" sz="2400" dirty="0">
                          <a:effectLst/>
                        </a:rPr>
                        <a:t>%</a:t>
                      </a:r>
                    </a:p>
                  </a:txBody>
                  <a:tcPr marL="99787"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2"/>
                    </a:solidFill>
                  </a:tcPr>
                </a:tc>
                <a:tc>
                  <a:txBody>
                    <a:bodyPr/>
                    <a:lstStyle/>
                    <a:p>
                      <a:pPr algn="l" fontAlgn="t"/>
                      <a:r>
                        <a:rPr lang="en-US" sz="2400" dirty="0">
                          <a:effectLst/>
                        </a:rPr>
                        <a:t>Modulo</a:t>
                      </a:r>
                    </a:p>
                  </a:txBody>
                  <a:tcPr marL="49894" marR="49894" marT="49894" marB="4989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2"/>
                    </a:solidFill>
                  </a:tcPr>
                </a:tc>
                <a:extLst>
                  <a:ext uri="{0D108BD9-81ED-4DB2-BD59-A6C34878D82A}">
                    <a16:rowId xmlns:a16="http://schemas.microsoft.com/office/drawing/2014/main" val="3381680437"/>
                  </a:ext>
                </a:extLst>
              </a:tr>
            </a:tbl>
          </a:graphicData>
        </a:graphic>
      </p:graphicFrame>
      <p:pic>
        <p:nvPicPr>
          <p:cNvPr id="3" name="Picture 2"/>
          <p:cNvPicPr>
            <a:picLocks noChangeAspect="1"/>
          </p:cNvPicPr>
          <p:nvPr/>
        </p:nvPicPr>
        <p:blipFill>
          <a:blip r:embed="rId2"/>
          <a:stretch>
            <a:fillRect/>
          </a:stretch>
        </p:blipFill>
        <p:spPr>
          <a:xfrm>
            <a:off x="5492410" y="678081"/>
            <a:ext cx="3277277" cy="4176307"/>
          </a:xfrm>
          <a:prstGeom prst="rect">
            <a:avLst/>
          </a:prstGeom>
        </p:spPr>
      </p:pic>
      <p:sp>
        <p:nvSpPr>
          <p:cNvPr id="6" name="Rectangle 5"/>
          <p:cNvSpPr/>
          <p:nvPr/>
        </p:nvSpPr>
        <p:spPr>
          <a:xfrm>
            <a:off x="355601" y="4683047"/>
            <a:ext cx="8317752" cy="1877437"/>
          </a:xfrm>
          <a:prstGeom prst="rect">
            <a:avLst/>
          </a:prstGeom>
        </p:spPr>
        <p:txBody>
          <a:bodyPr wrap="square">
            <a:spAutoFit/>
          </a:bodyPr>
          <a:lstStyle/>
          <a:p>
            <a:r>
              <a:rPr lang="en-US" b="1" dirty="0">
                <a:latin typeface="AkzidenzGroteskBE-Md"/>
              </a:rPr>
              <a:t>Query 13. </a:t>
            </a:r>
            <a:r>
              <a:rPr lang="en-US" sz="2000" dirty="0">
                <a:latin typeface="MinionPro-Regular"/>
              </a:rPr>
              <a:t>Show the resulting salaries if every employee working on the</a:t>
            </a:r>
          </a:p>
          <a:p>
            <a:r>
              <a:rPr lang="en-US" sz="2000" dirty="0">
                <a:latin typeface="MinionPro-Regular"/>
              </a:rPr>
              <a:t>‘</a:t>
            </a:r>
            <a:r>
              <a:rPr lang="en-US" sz="2000" dirty="0" err="1">
                <a:latin typeface="MinionPro-Regular"/>
              </a:rPr>
              <a:t>ProductX</a:t>
            </a:r>
            <a:r>
              <a:rPr lang="en-US" sz="2000" dirty="0">
                <a:latin typeface="MinionPro-Regular"/>
              </a:rPr>
              <a:t>’ project is given a 10% raise.</a:t>
            </a:r>
          </a:p>
          <a:p>
            <a:r>
              <a:rPr lang="en-US" b="1" dirty="0">
                <a:latin typeface="AkzidenzGroteskBE-Md"/>
              </a:rPr>
              <a:t>SELECT </a:t>
            </a:r>
            <a:r>
              <a:rPr lang="en-US" dirty="0" err="1">
                <a:latin typeface="AkzidenzGroteskBE-Regular"/>
              </a:rPr>
              <a:t>E.Fname</a:t>
            </a:r>
            <a:r>
              <a:rPr lang="en-US" dirty="0">
                <a:latin typeface="AkzidenzGroteskBE-Regular"/>
              </a:rPr>
              <a:t>, </a:t>
            </a:r>
            <a:r>
              <a:rPr lang="en-US" dirty="0" err="1">
                <a:latin typeface="AkzidenzGroteskBE-Regular"/>
              </a:rPr>
              <a:t>E.Lname</a:t>
            </a:r>
            <a:r>
              <a:rPr lang="en-US" dirty="0">
                <a:latin typeface="AkzidenzGroteskBE-Regular"/>
              </a:rPr>
              <a:t>, </a:t>
            </a:r>
            <a:r>
              <a:rPr lang="en-US" sz="2000" dirty="0">
                <a:latin typeface="MinionPro-Regular"/>
              </a:rPr>
              <a:t>1.1 </a:t>
            </a:r>
            <a:r>
              <a:rPr lang="en-US" dirty="0">
                <a:latin typeface="AkzidenzGroteskBE-Regular"/>
              </a:rPr>
              <a:t>* </a:t>
            </a:r>
            <a:r>
              <a:rPr lang="en-US" dirty="0" err="1">
                <a:latin typeface="AkzidenzGroteskBE-Regular"/>
              </a:rPr>
              <a:t>E.Salary</a:t>
            </a:r>
            <a:r>
              <a:rPr lang="en-US" dirty="0">
                <a:latin typeface="AkzidenzGroteskBE-Regular"/>
              </a:rPr>
              <a:t> </a:t>
            </a:r>
            <a:r>
              <a:rPr lang="en-US" b="1" dirty="0">
                <a:latin typeface="AkzidenzGroteskBE-Md"/>
              </a:rPr>
              <a:t>AS </a:t>
            </a:r>
            <a:r>
              <a:rPr lang="en-US" dirty="0" err="1">
                <a:latin typeface="AkzidenzGroteskBE-Regular"/>
              </a:rPr>
              <a:t>Increased_sal</a:t>
            </a:r>
            <a:endParaRPr lang="en-US" dirty="0">
              <a:latin typeface="AkzidenzGroteskBE-Regular"/>
            </a:endParaRPr>
          </a:p>
          <a:p>
            <a:r>
              <a:rPr lang="en-US" b="1" dirty="0">
                <a:latin typeface="AkzidenzGroteskBE-Md"/>
              </a:rPr>
              <a:t>FROM </a:t>
            </a:r>
            <a:r>
              <a:rPr lang="en-US" dirty="0">
                <a:latin typeface="AkzidenzGroteskBE-Regular"/>
              </a:rPr>
              <a:t>EMPLOYEE E, WORKS_ON W, PROJECT</a:t>
            </a:r>
            <a:r>
              <a:rPr lang="en-US" b="1" dirty="0">
                <a:latin typeface="AkzidenzGroteskBE-Md"/>
              </a:rPr>
              <a:t> </a:t>
            </a:r>
            <a:r>
              <a:rPr lang="en-US" dirty="0">
                <a:latin typeface="AkzidenzGroteskBE-Regular"/>
              </a:rPr>
              <a:t>P</a:t>
            </a:r>
          </a:p>
          <a:p>
            <a:r>
              <a:rPr lang="en-US" b="1" dirty="0">
                <a:latin typeface="AkzidenzGroteskBE-Md"/>
              </a:rPr>
              <a:t>WHERE </a:t>
            </a:r>
            <a:r>
              <a:rPr lang="en-US" dirty="0" err="1">
                <a:latin typeface="AkzidenzGroteskBE-Regular"/>
              </a:rPr>
              <a:t>E.Ssn</a:t>
            </a:r>
            <a:r>
              <a:rPr lang="en-US" dirty="0">
                <a:latin typeface="AkzidenzGroteskBE-Regular"/>
              </a:rPr>
              <a:t> = </a:t>
            </a:r>
            <a:r>
              <a:rPr lang="en-US" dirty="0" err="1">
                <a:latin typeface="AkzidenzGroteskBE-Regular"/>
              </a:rPr>
              <a:t>W.Essn</a:t>
            </a:r>
            <a:r>
              <a:rPr lang="en-US" dirty="0">
                <a:latin typeface="AkzidenzGroteskBE-Regular"/>
              </a:rPr>
              <a:t> </a:t>
            </a:r>
            <a:r>
              <a:rPr lang="en-US" b="1" dirty="0">
                <a:latin typeface="AkzidenzGroteskBE-Md"/>
              </a:rPr>
              <a:t>AND </a:t>
            </a:r>
            <a:r>
              <a:rPr lang="en-US" dirty="0" err="1">
                <a:latin typeface="AkzidenzGroteskBE-Regular"/>
              </a:rPr>
              <a:t>W.Pno</a:t>
            </a:r>
            <a:r>
              <a:rPr lang="en-US" dirty="0">
                <a:latin typeface="AkzidenzGroteskBE-Regular"/>
              </a:rPr>
              <a:t> = </a:t>
            </a:r>
            <a:r>
              <a:rPr lang="en-US" dirty="0" err="1">
                <a:latin typeface="AkzidenzGroteskBE-Regular"/>
              </a:rPr>
              <a:t>P.Pnumber</a:t>
            </a:r>
            <a:r>
              <a:rPr lang="en-US" dirty="0">
                <a:latin typeface="AkzidenzGroteskBE-Regular"/>
              </a:rPr>
              <a:t> </a:t>
            </a:r>
            <a:r>
              <a:rPr lang="en-US" b="1" dirty="0">
                <a:latin typeface="AkzidenzGroteskBE-Md"/>
              </a:rPr>
              <a:t>AND</a:t>
            </a:r>
          </a:p>
          <a:p>
            <a:r>
              <a:rPr lang="en-US" dirty="0" err="1">
                <a:latin typeface="AkzidenzGroteskBE-Regular"/>
              </a:rPr>
              <a:t>P.Pname</a:t>
            </a:r>
            <a:r>
              <a:rPr lang="en-US" dirty="0">
                <a:latin typeface="AkzidenzGroteskBE-Regular"/>
              </a:rPr>
              <a:t> = </a:t>
            </a:r>
            <a:r>
              <a:rPr lang="en-US" sz="2000" dirty="0">
                <a:latin typeface="MinionPro-Regular"/>
              </a:rPr>
              <a:t>‘</a:t>
            </a:r>
            <a:r>
              <a:rPr lang="en-US" sz="2000" dirty="0" err="1">
                <a:latin typeface="MinionPro-Regular"/>
              </a:rPr>
              <a:t>ProductX</a:t>
            </a:r>
            <a:r>
              <a:rPr lang="en-US" sz="2000" dirty="0">
                <a:latin typeface="MinionPro-Regular"/>
              </a:rPr>
              <a:t>’;</a:t>
            </a:r>
            <a:endParaRPr lang="en-US" dirty="0"/>
          </a:p>
        </p:txBody>
      </p:sp>
    </p:spTree>
    <p:extLst>
      <p:ext uri="{BB962C8B-B14F-4D97-AF65-F5344CB8AC3E}">
        <p14:creationId xmlns:p14="http://schemas.microsoft.com/office/powerpoint/2010/main" val="2819462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 Operator: Between</a:t>
            </a:r>
          </a:p>
        </p:txBody>
      </p:sp>
      <p:sp>
        <p:nvSpPr>
          <p:cNvPr id="3" name="Content Placeholder 2"/>
          <p:cNvSpPr>
            <a:spLocks noGrp="1"/>
          </p:cNvSpPr>
          <p:nvPr>
            <p:ph idx="1"/>
          </p:nvPr>
        </p:nvSpPr>
        <p:spPr/>
        <p:txBody>
          <a:bodyPr/>
          <a:lstStyle/>
          <a:p>
            <a:r>
              <a:rPr lang="en-US" b="1" dirty="0"/>
              <a:t>BETWEEN:</a:t>
            </a:r>
            <a:r>
              <a:rPr lang="en-US" dirty="0"/>
              <a:t>	TRUE if the operand is within the range of comparisons</a:t>
            </a:r>
          </a:p>
          <a:p>
            <a:endParaRPr lang="en-US" dirty="0"/>
          </a:p>
          <a:p>
            <a:endParaRPr lang="en-US" dirty="0"/>
          </a:p>
          <a:p>
            <a:endParaRPr lang="en-US" dirty="0"/>
          </a:p>
          <a:p>
            <a:endParaRPr lang="en-US" dirty="0"/>
          </a:p>
          <a:p>
            <a:r>
              <a:rPr lang="en-US" dirty="0"/>
              <a:t>The condition (Salary </a:t>
            </a:r>
            <a:r>
              <a:rPr lang="en-US" b="1" dirty="0"/>
              <a:t>BETWEEN </a:t>
            </a:r>
            <a:r>
              <a:rPr lang="en-US" dirty="0"/>
              <a:t>30000 </a:t>
            </a:r>
            <a:r>
              <a:rPr lang="en-US" b="1" dirty="0"/>
              <a:t>AND </a:t>
            </a:r>
            <a:r>
              <a:rPr lang="en-US" dirty="0"/>
              <a:t>40000) in Q14 is equivalent to the condition ((Salary &gt;= 30000) </a:t>
            </a:r>
            <a:r>
              <a:rPr lang="en-US" b="1" dirty="0"/>
              <a:t>AND </a:t>
            </a:r>
            <a:r>
              <a:rPr lang="en-US" dirty="0"/>
              <a:t>(Salary &lt;= 40000)).</a:t>
            </a:r>
          </a:p>
        </p:txBody>
      </p:sp>
      <p:pic>
        <p:nvPicPr>
          <p:cNvPr id="4" name="Picture 3"/>
          <p:cNvPicPr>
            <a:picLocks noChangeAspect="1"/>
          </p:cNvPicPr>
          <p:nvPr/>
        </p:nvPicPr>
        <p:blipFill>
          <a:blip r:embed="rId2"/>
          <a:stretch>
            <a:fillRect/>
          </a:stretch>
        </p:blipFill>
        <p:spPr>
          <a:xfrm>
            <a:off x="968375" y="2861469"/>
            <a:ext cx="6572250" cy="1466850"/>
          </a:xfrm>
          <a:prstGeom prst="rect">
            <a:avLst/>
          </a:prstGeom>
        </p:spPr>
      </p:pic>
    </p:spTree>
    <p:extLst>
      <p:ext uri="{BB962C8B-B14F-4D97-AF65-F5344CB8AC3E}">
        <p14:creationId xmlns:p14="http://schemas.microsoft.com/office/powerpoint/2010/main" val="1666156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Other Examples</a:t>
            </a:r>
          </a:p>
        </p:txBody>
      </p:sp>
      <p:graphicFrame>
        <p:nvGraphicFramePr>
          <p:cNvPr id="4" name="Content Placeholder 3"/>
          <p:cNvGraphicFramePr>
            <a:graphicFrameLocks noGrp="1"/>
          </p:cNvGraphicFramePr>
          <p:nvPr>
            <p:ph idx="1"/>
            <p:extLst/>
          </p:nvPr>
        </p:nvGraphicFramePr>
        <p:xfrm>
          <a:off x="0" y="1824142"/>
          <a:ext cx="9144000" cy="5033856"/>
        </p:xfrm>
        <a:graphic>
          <a:graphicData uri="http://schemas.openxmlformats.org/drawingml/2006/table">
            <a:tbl>
              <a:tblPr>
                <a:tableStyleId>{69CF1AB2-1976-4502-BF36-3FF5EA218861}</a:tableStyleId>
              </a:tblPr>
              <a:tblGrid>
                <a:gridCol w="1930400">
                  <a:extLst>
                    <a:ext uri="{9D8B030D-6E8A-4147-A177-3AD203B41FA5}">
                      <a16:colId xmlns:a16="http://schemas.microsoft.com/office/drawing/2014/main" val="1721218995"/>
                    </a:ext>
                  </a:extLst>
                </a:gridCol>
                <a:gridCol w="7213600">
                  <a:extLst>
                    <a:ext uri="{9D8B030D-6E8A-4147-A177-3AD203B41FA5}">
                      <a16:colId xmlns:a16="http://schemas.microsoft.com/office/drawing/2014/main" val="524729852"/>
                    </a:ext>
                  </a:extLst>
                </a:gridCol>
              </a:tblGrid>
              <a:tr h="427802">
                <a:tc>
                  <a:txBody>
                    <a:bodyPr/>
                    <a:lstStyle/>
                    <a:p>
                      <a:pPr algn="l" fontAlgn="t"/>
                      <a:r>
                        <a:rPr lang="en-US" sz="2000">
                          <a:effectLst/>
                        </a:rPr>
                        <a:t>LIKE Operator</a:t>
                      </a:r>
                    </a:p>
                  </a:txBody>
                  <a:tcPr marL="99787" marR="49894" marT="49894" marB="49894"/>
                </a:tc>
                <a:tc>
                  <a:txBody>
                    <a:bodyPr/>
                    <a:lstStyle/>
                    <a:p>
                      <a:pPr algn="l" fontAlgn="t"/>
                      <a:r>
                        <a:rPr lang="en-US" sz="2000">
                          <a:effectLst/>
                        </a:rPr>
                        <a:t>Description</a:t>
                      </a:r>
                    </a:p>
                  </a:txBody>
                  <a:tcPr marL="49894" marR="49894" marT="49894" marB="49894"/>
                </a:tc>
                <a:extLst>
                  <a:ext uri="{0D108BD9-81ED-4DB2-BD59-A6C34878D82A}">
                    <a16:rowId xmlns:a16="http://schemas.microsoft.com/office/drawing/2014/main" val="3993137204"/>
                  </a:ext>
                </a:extLst>
              </a:tr>
              <a:tr h="427802">
                <a:tc>
                  <a:txBody>
                    <a:bodyPr/>
                    <a:lstStyle/>
                    <a:p>
                      <a:pPr algn="l" fontAlgn="t"/>
                      <a:r>
                        <a:rPr lang="en-US" sz="2000" dirty="0">
                          <a:effectLst/>
                        </a:rPr>
                        <a:t>LIKE 'a%'</a:t>
                      </a:r>
                    </a:p>
                  </a:txBody>
                  <a:tcPr marL="99787" marR="49894" marT="49894" marB="49894"/>
                </a:tc>
                <a:tc>
                  <a:txBody>
                    <a:bodyPr/>
                    <a:lstStyle/>
                    <a:p>
                      <a:pPr algn="l" fontAlgn="t"/>
                      <a:r>
                        <a:rPr lang="en-US" sz="2000">
                          <a:effectLst/>
                        </a:rPr>
                        <a:t>Finds any values that start with "a"</a:t>
                      </a:r>
                    </a:p>
                  </a:txBody>
                  <a:tcPr marL="49894" marR="49894" marT="49894" marB="49894"/>
                </a:tc>
                <a:extLst>
                  <a:ext uri="{0D108BD9-81ED-4DB2-BD59-A6C34878D82A}">
                    <a16:rowId xmlns:a16="http://schemas.microsoft.com/office/drawing/2014/main" val="1650708599"/>
                  </a:ext>
                </a:extLst>
              </a:tr>
              <a:tr h="427802">
                <a:tc>
                  <a:txBody>
                    <a:bodyPr/>
                    <a:lstStyle/>
                    <a:p>
                      <a:pPr algn="l" fontAlgn="t"/>
                      <a:r>
                        <a:rPr lang="en-US" sz="2000" dirty="0">
                          <a:effectLst/>
                        </a:rPr>
                        <a:t>LIKE '%a'</a:t>
                      </a:r>
                    </a:p>
                  </a:txBody>
                  <a:tcPr marL="99787" marR="49894" marT="49894" marB="49894"/>
                </a:tc>
                <a:tc>
                  <a:txBody>
                    <a:bodyPr/>
                    <a:lstStyle/>
                    <a:p>
                      <a:pPr algn="l" fontAlgn="t"/>
                      <a:r>
                        <a:rPr lang="en-US" sz="2000">
                          <a:effectLst/>
                        </a:rPr>
                        <a:t>Finds any values that end with "a"</a:t>
                      </a:r>
                    </a:p>
                  </a:txBody>
                  <a:tcPr marL="49894" marR="49894" marT="49894" marB="49894"/>
                </a:tc>
                <a:extLst>
                  <a:ext uri="{0D108BD9-81ED-4DB2-BD59-A6C34878D82A}">
                    <a16:rowId xmlns:a16="http://schemas.microsoft.com/office/drawing/2014/main" val="3631070725"/>
                  </a:ext>
                </a:extLst>
              </a:tr>
              <a:tr h="750090">
                <a:tc>
                  <a:txBody>
                    <a:bodyPr/>
                    <a:lstStyle/>
                    <a:p>
                      <a:pPr algn="l" fontAlgn="t"/>
                      <a:r>
                        <a:rPr lang="en-US" sz="2000" dirty="0">
                          <a:effectLst/>
                        </a:rPr>
                        <a:t>LIKE '%or%'</a:t>
                      </a:r>
                    </a:p>
                  </a:txBody>
                  <a:tcPr marL="99787" marR="49894" marT="49894" marB="49894"/>
                </a:tc>
                <a:tc>
                  <a:txBody>
                    <a:bodyPr/>
                    <a:lstStyle/>
                    <a:p>
                      <a:pPr algn="l" fontAlgn="t"/>
                      <a:r>
                        <a:rPr lang="en-US" sz="2000">
                          <a:effectLst/>
                        </a:rPr>
                        <a:t>Finds any values that have "or" in any position</a:t>
                      </a:r>
                    </a:p>
                  </a:txBody>
                  <a:tcPr marL="49894" marR="49894" marT="49894" marB="49894"/>
                </a:tc>
                <a:extLst>
                  <a:ext uri="{0D108BD9-81ED-4DB2-BD59-A6C34878D82A}">
                    <a16:rowId xmlns:a16="http://schemas.microsoft.com/office/drawing/2014/main" val="3881490385"/>
                  </a:ext>
                </a:extLst>
              </a:tr>
              <a:tr h="750090">
                <a:tc>
                  <a:txBody>
                    <a:bodyPr/>
                    <a:lstStyle/>
                    <a:p>
                      <a:pPr algn="l" fontAlgn="t"/>
                      <a:r>
                        <a:rPr lang="en-US" sz="2000" dirty="0">
                          <a:effectLst/>
                        </a:rPr>
                        <a:t>LIKE '_r%'</a:t>
                      </a:r>
                    </a:p>
                  </a:txBody>
                  <a:tcPr marL="99787" marR="49894" marT="49894" marB="49894"/>
                </a:tc>
                <a:tc>
                  <a:txBody>
                    <a:bodyPr/>
                    <a:lstStyle/>
                    <a:p>
                      <a:pPr algn="l" fontAlgn="t"/>
                      <a:r>
                        <a:rPr lang="en-US" sz="2000" dirty="0">
                          <a:effectLst/>
                        </a:rPr>
                        <a:t>Finds any values that have "r" in the second position</a:t>
                      </a:r>
                    </a:p>
                  </a:txBody>
                  <a:tcPr marL="49894" marR="49894" marT="49894" marB="49894"/>
                </a:tc>
                <a:extLst>
                  <a:ext uri="{0D108BD9-81ED-4DB2-BD59-A6C34878D82A}">
                    <a16:rowId xmlns:a16="http://schemas.microsoft.com/office/drawing/2014/main" val="1599239131"/>
                  </a:ext>
                </a:extLst>
              </a:tr>
              <a:tr h="750090">
                <a:tc>
                  <a:txBody>
                    <a:bodyPr/>
                    <a:lstStyle/>
                    <a:p>
                      <a:pPr algn="l" fontAlgn="t"/>
                      <a:r>
                        <a:rPr lang="en-US" sz="2000" dirty="0">
                          <a:effectLst/>
                        </a:rPr>
                        <a:t>LIKE 'a_%'</a:t>
                      </a:r>
                    </a:p>
                  </a:txBody>
                  <a:tcPr marL="99787" marR="49894" marT="49894" marB="49894"/>
                </a:tc>
                <a:tc>
                  <a:txBody>
                    <a:bodyPr/>
                    <a:lstStyle/>
                    <a:p>
                      <a:pPr algn="l" fontAlgn="t"/>
                      <a:r>
                        <a:rPr lang="en-US" sz="2000">
                          <a:effectLst/>
                        </a:rPr>
                        <a:t>Finds any values that start with "a" and are at least 2 characters in length</a:t>
                      </a:r>
                    </a:p>
                  </a:txBody>
                  <a:tcPr marL="49894" marR="49894" marT="49894" marB="49894"/>
                </a:tc>
                <a:extLst>
                  <a:ext uri="{0D108BD9-81ED-4DB2-BD59-A6C34878D82A}">
                    <a16:rowId xmlns:a16="http://schemas.microsoft.com/office/drawing/2014/main" val="3307270246"/>
                  </a:ext>
                </a:extLst>
              </a:tr>
              <a:tr h="750090">
                <a:tc>
                  <a:txBody>
                    <a:bodyPr/>
                    <a:lstStyle/>
                    <a:p>
                      <a:pPr algn="l" fontAlgn="t"/>
                      <a:r>
                        <a:rPr lang="en-US" sz="2000" dirty="0">
                          <a:effectLst/>
                        </a:rPr>
                        <a:t>LIKE 'a__%'</a:t>
                      </a:r>
                    </a:p>
                  </a:txBody>
                  <a:tcPr marL="99787" marR="49894" marT="49894" marB="49894"/>
                </a:tc>
                <a:tc>
                  <a:txBody>
                    <a:bodyPr/>
                    <a:lstStyle/>
                    <a:p>
                      <a:pPr algn="l" fontAlgn="t"/>
                      <a:r>
                        <a:rPr lang="en-US" sz="2000">
                          <a:effectLst/>
                        </a:rPr>
                        <a:t>Finds any values that start with "a" and are at least 3 characters in length</a:t>
                      </a:r>
                    </a:p>
                  </a:txBody>
                  <a:tcPr marL="49894" marR="49894" marT="49894" marB="49894"/>
                </a:tc>
                <a:extLst>
                  <a:ext uri="{0D108BD9-81ED-4DB2-BD59-A6C34878D82A}">
                    <a16:rowId xmlns:a16="http://schemas.microsoft.com/office/drawing/2014/main" val="268576513"/>
                  </a:ext>
                </a:extLst>
              </a:tr>
              <a:tr h="750090">
                <a:tc>
                  <a:txBody>
                    <a:bodyPr/>
                    <a:lstStyle/>
                    <a:p>
                      <a:pPr algn="l" fontAlgn="t"/>
                      <a:r>
                        <a:rPr lang="en-US" sz="2000" dirty="0">
                          <a:effectLst/>
                        </a:rPr>
                        <a:t>LIKE '</a:t>
                      </a:r>
                      <a:r>
                        <a:rPr lang="en-US" sz="2000" dirty="0" err="1">
                          <a:effectLst/>
                        </a:rPr>
                        <a:t>a%o</a:t>
                      </a:r>
                      <a:r>
                        <a:rPr lang="en-US" sz="2000" dirty="0">
                          <a:effectLst/>
                        </a:rPr>
                        <a:t>'</a:t>
                      </a:r>
                    </a:p>
                  </a:txBody>
                  <a:tcPr marL="99787" marR="49894" marT="49894" marB="49894"/>
                </a:tc>
                <a:tc>
                  <a:txBody>
                    <a:bodyPr/>
                    <a:lstStyle/>
                    <a:p>
                      <a:pPr algn="l" fontAlgn="t"/>
                      <a:r>
                        <a:rPr lang="en-US" sz="2000" dirty="0">
                          <a:effectLst/>
                        </a:rPr>
                        <a:t>Finds any values that start with "a" and ends with "o"</a:t>
                      </a:r>
                    </a:p>
                  </a:txBody>
                  <a:tcPr marL="49894" marR="49894" marT="49894" marB="49894"/>
                </a:tc>
                <a:extLst>
                  <a:ext uri="{0D108BD9-81ED-4DB2-BD59-A6C34878D82A}">
                    <a16:rowId xmlns:a16="http://schemas.microsoft.com/office/drawing/2014/main" val="3168659613"/>
                  </a:ext>
                </a:extLst>
              </a:tr>
            </a:tbl>
          </a:graphicData>
        </a:graphic>
      </p:graphicFrame>
    </p:spTree>
    <p:extLst>
      <p:ext uri="{BB962C8B-B14F-4D97-AF65-F5344CB8AC3E}">
        <p14:creationId xmlns:p14="http://schemas.microsoft.com/office/powerpoint/2010/main" val="414542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sp>
        <p:nvSpPr>
          <p:cNvPr id="128" name="Google Shape;128;p6"/>
          <p:cNvSpPr txBox="1">
            <a:spLocks noGrp="1"/>
          </p:cNvSpPr>
          <p:nvPr>
            <p:ph type="body" idx="1"/>
          </p:nvPr>
        </p:nvSpPr>
        <p:spPr>
          <a:xfrm>
            <a:off x="628650" y="1825625"/>
            <a:ext cx="3077734"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Retrieves the name and address of every employee who works for the ‘Research’ department.</a:t>
            </a:r>
            <a:endParaRPr/>
          </a:p>
          <a:p>
            <a:pPr marL="228600" lvl="0" indent="-50800" algn="l" rtl="0">
              <a:lnSpc>
                <a:spcPct val="90000"/>
              </a:lnSpc>
              <a:spcBef>
                <a:spcPts val="1000"/>
              </a:spcBef>
              <a:spcAft>
                <a:spcPts val="0"/>
              </a:spcAft>
              <a:buClr>
                <a:schemeClr val="dk1"/>
              </a:buClr>
              <a:buSzPts val="2800"/>
              <a:buNone/>
            </a:pPr>
            <a:endParaRPr/>
          </a:p>
        </p:txBody>
      </p:sp>
      <p:pic>
        <p:nvPicPr>
          <p:cNvPr id="129" name="Google Shape;129;p6"/>
          <p:cNvPicPr preferRelativeResize="0"/>
          <p:nvPr/>
        </p:nvPicPr>
        <p:blipFill rotWithShape="1">
          <a:blip r:embed="rId3">
            <a:alphaModFix/>
          </a:blip>
          <a:srcRect/>
          <a:stretch/>
        </p:blipFill>
        <p:spPr>
          <a:xfrm>
            <a:off x="212218" y="5268734"/>
            <a:ext cx="8521880" cy="1209557"/>
          </a:xfrm>
          <a:prstGeom prst="rect">
            <a:avLst/>
          </a:prstGeom>
          <a:noFill/>
          <a:ln>
            <a:noFill/>
          </a:ln>
        </p:spPr>
      </p:pic>
      <p:pic>
        <p:nvPicPr>
          <p:cNvPr id="130" name="Google Shape;130;p6"/>
          <p:cNvPicPr preferRelativeResize="0"/>
          <p:nvPr/>
        </p:nvPicPr>
        <p:blipFill rotWithShape="1">
          <a:blip r:embed="rId4">
            <a:alphaModFix/>
          </a:blip>
          <a:srcRect r="-309" b="28140"/>
          <a:stretch/>
        </p:blipFill>
        <p:spPr>
          <a:xfrm>
            <a:off x="3334425" y="139484"/>
            <a:ext cx="5809575" cy="49284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a:t>Basic SQL Queries: The SELECT-FROM-WHERE Structure with join</a:t>
            </a:r>
            <a:endParaRPr/>
          </a:p>
        </p:txBody>
      </p:sp>
      <p:pic>
        <p:nvPicPr>
          <p:cNvPr id="137" name="Google Shape;137;p7"/>
          <p:cNvPicPr preferRelativeResize="0">
            <a:picLocks noGrp="1"/>
          </p:cNvPicPr>
          <p:nvPr>
            <p:ph type="body" idx="1"/>
          </p:nvPr>
        </p:nvPicPr>
        <p:blipFill rotWithShape="1">
          <a:blip r:embed="rId3">
            <a:alphaModFix/>
          </a:blip>
          <a:srcRect/>
          <a:stretch/>
        </p:blipFill>
        <p:spPr>
          <a:xfrm>
            <a:off x="244364" y="2052320"/>
            <a:ext cx="8262172" cy="1747520"/>
          </a:xfrm>
          <a:prstGeom prst="rect">
            <a:avLst/>
          </a:prstGeom>
          <a:noFill/>
          <a:ln>
            <a:noFill/>
          </a:ln>
        </p:spPr>
      </p:pic>
      <p:pic>
        <p:nvPicPr>
          <p:cNvPr id="138" name="Google Shape;138;p7"/>
          <p:cNvPicPr preferRelativeResize="0"/>
          <p:nvPr/>
        </p:nvPicPr>
        <p:blipFill rotWithShape="1">
          <a:blip r:embed="rId4">
            <a:alphaModFix/>
          </a:blip>
          <a:srcRect/>
          <a:stretch/>
        </p:blipFill>
        <p:spPr>
          <a:xfrm>
            <a:off x="628650" y="3785234"/>
            <a:ext cx="6306402" cy="2707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a:t>Basic SQL Queries: The SELECT-FROM-WHERE Structure with join</a:t>
            </a:r>
            <a:endParaRPr/>
          </a:p>
        </p:txBody>
      </p:sp>
      <p:pic>
        <p:nvPicPr>
          <p:cNvPr id="145" name="Google Shape;145;p8" descr="fig05_06"/>
          <p:cNvPicPr preferRelativeResize="0">
            <a:picLocks noGrp="1"/>
          </p:cNvPicPr>
          <p:nvPr>
            <p:ph type="body" idx="1"/>
          </p:nvPr>
        </p:nvPicPr>
        <p:blipFill rotWithShape="1">
          <a:blip r:embed="rId3">
            <a:alphaModFix/>
          </a:blip>
          <a:srcRect/>
          <a:stretch/>
        </p:blipFill>
        <p:spPr>
          <a:xfrm>
            <a:off x="4431050" y="1690688"/>
            <a:ext cx="4286230" cy="4554849"/>
          </a:xfrm>
          <a:prstGeom prst="rect">
            <a:avLst/>
          </a:prstGeom>
          <a:noFill/>
          <a:ln>
            <a:noFill/>
          </a:ln>
        </p:spPr>
      </p:pic>
      <p:sp>
        <p:nvSpPr>
          <p:cNvPr id="146" name="Google Shape;146;p8"/>
          <p:cNvSpPr txBox="1"/>
          <p:nvPr/>
        </p:nvSpPr>
        <p:spPr>
          <a:xfrm>
            <a:off x="894080" y="1690688"/>
            <a:ext cx="3536971"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Query 2. For every project located in ‘Stafford’, list the project number, the</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controlling department number, and the department manager’s last name,</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address, and birth date.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9"/>
          <p:cNvPicPr preferRelativeResize="0"/>
          <p:nvPr/>
        </p:nvPicPr>
        <p:blipFill rotWithShape="1">
          <a:blip r:embed="rId3">
            <a:alphaModFix/>
          </a:blip>
          <a:srcRect b="70370"/>
          <a:stretch/>
        </p:blipFill>
        <p:spPr>
          <a:xfrm>
            <a:off x="457200" y="1600200"/>
            <a:ext cx="7283450" cy="1524000"/>
          </a:xfrm>
          <a:prstGeom prst="rect">
            <a:avLst/>
          </a:prstGeom>
          <a:noFill/>
          <a:ln>
            <a:noFill/>
          </a:ln>
        </p:spPr>
      </p:pic>
      <p:pic>
        <p:nvPicPr>
          <p:cNvPr id="153" name="Google Shape;153;p9"/>
          <p:cNvPicPr preferRelativeResize="0"/>
          <p:nvPr/>
        </p:nvPicPr>
        <p:blipFill rotWithShape="1">
          <a:blip r:embed="rId4">
            <a:alphaModFix/>
          </a:blip>
          <a:srcRect/>
          <a:stretch/>
        </p:blipFill>
        <p:spPr>
          <a:xfrm>
            <a:off x="409575" y="3429000"/>
            <a:ext cx="7331075" cy="2133600"/>
          </a:xfrm>
          <a:prstGeom prst="rect">
            <a:avLst/>
          </a:prstGeom>
          <a:noFill/>
          <a:ln>
            <a:noFill/>
          </a:ln>
        </p:spPr>
      </p:pic>
      <p:sp>
        <p:nvSpPr>
          <p:cNvPr id="154" name="Google Shape;154;p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a:t>Basic SQL Queries: The SELECT-FROM-WHERE Structure with join</a:t>
            </a:r>
            <a:endParaRPr/>
          </a:p>
        </p:txBody>
      </p:sp>
    </p:spTree>
  </p:cSld>
  <p:clrMapOvr>
    <a:masterClrMapping/>
  </p:clrMapOvr>
</p:sld>
</file>

<file path=ppt/theme/theme1.xml><?xml version="1.0" encoding="utf-8"?>
<a:theme xmlns:a="http://schemas.openxmlformats.org/drawingml/2006/main" name="Theme2">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5235</Words>
  <Application>Microsoft Office PowerPoint</Application>
  <PresentationFormat>On-screen Show (4:3)</PresentationFormat>
  <Paragraphs>490</Paragraphs>
  <Slides>55</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AkzidenzGroteskBE-Md</vt:lpstr>
      <vt:lpstr>Calibri</vt:lpstr>
      <vt:lpstr>Arial</vt:lpstr>
      <vt:lpstr>AkzidenzGroteskBE-Regular</vt:lpstr>
      <vt:lpstr>MinionPro-Regular</vt:lpstr>
      <vt:lpstr>Theme2</vt:lpstr>
      <vt:lpstr>Database Systems</vt:lpstr>
      <vt:lpstr>Chapter Outlines</vt:lpstr>
      <vt:lpstr>Joined Tables in SQL and Outer Joins</vt:lpstr>
      <vt:lpstr>Types of Joins</vt:lpstr>
      <vt:lpstr>Basic SQL Queries: The SELECT-FROM-WHERE Structure with join</vt:lpstr>
      <vt:lpstr>Example</vt:lpstr>
      <vt:lpstr>Basic SQL Queries: The SELECT-FROM-WHERE Structure with join</vt:lpstr>
      <vt:lpstr>Basic SQL Queries: The SELECT-FROM-WHERE Structure with join</vt:lpstr>
      <vt:lpstr>Basic SQL Queries: The SELECT-FROM-WHERE Structure with join</vt:lpstr>
      <vt:lpstr>PowerPoint Presentation</vt:lpstr>
      <vt:lpstr>Ambiguous Attribute Names, Aliasing, Renaming, and Tuple Variables</vt:lpstr>
      <vt:lpstr>SELF JOIN</vt:lpstr>
      <vt:lpstr>PowerPoint Presentation</vt:lpstr>
      <vt:lpstr>NATURAL JOIN </vt:lpstr>
      <vt:lpstr>Inner join/Join</vt:lpstr>
      <vt:lpstr>Outer JOIN</vt:lpstr>
      <vt:lpstr>PowerPoint Presentation</vt:lpstr>
      <vt:lpstr>Comparison Operator: IS or IS NOT</vt:lpstr>
      <vt:lpstr>Nested Queries/ Subqueries</vt:lpstr>
      <vt:lpstr>Sub Queries: Syntax</vt:lpstr>
      <vt:lpstr>ORDER BY</vt:lpstr>
      <vt:lpstr>PowerPoint Presentation</vt:lpstr>
      <vt:lpstr>PowerPoint Presentation</vt:lpstr>
      <vt:lpstr>PowerPoint Presentation</vt:lpstr>
      <vt:lpstr>PowerPoint Presentation</vt:lpstr>
      <vt:lpstr>Type of Subqueries</vt:lpstr>
      <vt:lpstr>Equal to and In</vt:lpstr>
      <vt:lpstr>ALL</vt:lpstr>
      <vt:lpstr>PowerPoint Presentation</vt:lpstr>
      <vt:lpstr>PowerPoint Presentation</vt:lpstr>
      <vt:lpstr>ANY</vt:lpstr>
      <vt:lpstr>PowerPoint Presentation</vt:lpstr>
      <vt:lpstr>PowerPoint Presentation</vt:lpstr>
      <vt:lpstr>PowerPoint Presentation</vt:lpstr>
      <vt:lpstr>Correlated Nested Queries</vt:lpstr>
      <vt:lpstr>Exists and Not Exists</vt:lpstr>
      <vt:lpstr>PowerPoint Presentation</vt:lpstr>
      <vt:lpstr>PowerPoint Presentation</vt:lpstr>
      <vt:lpstr>Aggregate Functions</vt:lpstr>
      <vt:lpstr>Aggregate Functions: Example</vt:lpstr>
      <vt:lpstr>PowerPoint Presentation</vt:lpstr>
      <vt:lpstr>PowerPoint Presentation</vt:lpstr>
      <vt:lpstr>Counting Number of Distinct Salary</vt:lpstr>
      <vt:lpstr>PowerPoint Presentation</vt:lpstr>
      <vt:lpstr>Grouping: The GROUP BY and HAVING Clauses</vt:lpstr>
      <vt:lpstr>PowerPoint Presentation</vt:lpstr>
      <vt:lpstr>PowerPoint Presentation</vt:lpstr>
      <vt:lpstr>HAVING clause</vt:lpstr>
      <vt:lpstr>PowerPoint Presentation</vt:lpstr>
      <vt:lpstr>PowerPoint Presentation</vt:lpstr>
      <vt:lpstr>Substring Pattern Matching</vt:lpstr>
      <vt:lpstr>Substring Pattern Matching</vt:lpstr>
      <vt:lpstr>SQL Arithmetic Operators</vt:lpstr>
      <vt:lpstr>Comparison Operator: Between</vt:lpstr>
      <vt:lpstr>Some Other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dc:title>
  <dc:creator>Administrator</dc:creator>
  <cp:lastModifiedBy>Fast</cp:lastModifiedBy>
  <cp:revision>12</cp:revision>
  <dcterms:created xsi:type="dcterms:W3CDTF">2021-08-25T07:02:28Z</dcterms:created>
  <dcterms:modified xsi:type="dcterms:W3CDTF">2023-09-20T07:49:41Z</dcterms:modified>
</cp:coreProperties>
</file>